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5" r:id="rId1"/>
  </p:sldMasterIdLst>
  <p:notesMasterIdLst>
    <p:notesMasterId r:id="rId60"/>
  </p:notesMasterIdLst>
  <p:sldIdLst>
    <p:sldId id="291" r:id="rId2"/>
    <p:sldId id="317" r:id="rId3"/>
    <p:sldId id="368" r:id="rId4"/>
    <p:sldId id="372" r:id="rId5"/>
    <p:sldId id="392" r:id="rId6"/>
    <p:sldId id="439" r:id="rId7"/>
    <p:sldId id="443" r:id="rId8"/>
    <p:sldId id="444" r:id="rId9"/>
    <p:sldId id="393" r:id="rId10"/>
    <p:sldId id="394" r:id="rId11"/>
    <p:sldId id="395" r:id="rId12"/>
    <p:sldId id="396" r:id="rId13"/>
    <p:sldId id="414" r:id="rId14"/>
    <p:sldId id="406" r:id="rId15"/>
    <p:sldId id="434" r:id="rId16"/>
    <p:sldId id="397" r:id="rId17"/>
    <p:sldId id="440" r:id="rId18"/>
    <p:sldId id="436" r:id="rId19"/>
    <p:sldId id="437" r:id="rId20"/>
    <p:sldId id="398" r:id="rId21"/>
    <p:sldId id="399" r:id="rId22"/>
    <p:sldId id="400" r:id="rId23"/>
    <p:sldId id="401" r:id="rId24"/>
    <p:sldId id="402" r:id="rId25"/>
    <p:sldId id="403" r:id="rId26"/>
    <p:sldId id="407" r:id="rId27"/>
    <p:sldId id="404" r:id="rId28"/>
    <p:sldId id="409" r:id="rId29"/>
    <p:sldId id="408" r:id="rId30"/>
    <p:sldId id="435" r:id="rId31"/>
    <p:sldId id="442" r:id="rId32"/>
    <p:sldId id="410" r:id="rId33"/>
    <p:sldId id="411" r:id="rId34"/>
    <p:sldId id="417" r:id="rId35"/>
    <p:sldId id="419" r:id="rId36"/>
    <p:sldId id="412" r:id="rId37"/>
    <p:sldId id="432" r:id="rId38"/>
    <p:sldId id="433" r:id="rId39"/>
    <p:sldId id="362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382" r:id="rId50"/>
    <p:sldId id="383" r:id="rId51"/>
    <p:sldId id="366" r:id="rId52"/>
    <p:sldId id="367" r:id="rId53"/>
    <p:sldId id="390" r:id="rId54"/>
    <p:sldId id="389" r:id="rId55"/>
    <p:sldId id="391" r:id="rId56"/>
    <p:sldId id="415" r:id="rId57"/>
    <p:sldId id="416" r:id="rId58"/>
    <p:sldId id="413" r:id="rId5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F"/>
    <a:srgbClr val="D1D1DA"/>
    <a:srgbClr val="DBDBE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27" autoAdjust="0"/>
  </p:normalViewPr>
  <p:slideViewPr>
    <p:cSldViewPr snapToGrid="0">
      <p:cViewPr varScale="1">
        <p:scale>
          <a:sx n="109" d="100"/>
          <a:sy n="109" d="100"/>
        </p:scale>
        <p:origin x="22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A4AE3-BF74-420C-A2E2-CEEE6F4EC073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089779-FBC3-496A-B0A0-808D99FAAA3B}">
      <dgm:prSet phldrT="[Текст]"/>
      <dgm:spPr/>
      <dgm:t>
        <a:bodyPr/>
        <a:lstStyle/>
        <a:p>
          <a:r>
            <a:rPr lang="ru-RU" dirty="0" smtClean="0"/>
            <a:t>Школы</a:t>
          </a:r>
          <a:endParaRPr lang="ru-RU" dirty="0"/>
        </a:p>
      </dgm:t>
    </dgm:pt>
    <dgm:pt modelId="{2102E7EF-44E7-439D-9DCD-1B0862EDBD4A}" type="parTrans" cxnId="{601CC8EB-B9D7-4EC7-8053-C718B8C23CB9}">
      <dgm:prSet/>
      <dgm:spPr/>
      <dgm:t>
        <a:bodyPr/>
        <a:lstStyle/>
        <a:p>
          <a:endParaRPr lang="ru-RU"/>
        </a:p>
      </dgm:t>
    </dgm:pt>
    <dgm:pt modelId="{3A807435-CA70-49BA-889F-807C9612218F}" type="sibTrans" cxnId="{601CC8EB-B9D7-4EC7-8053-C718B8C23CB9}">
      <dgm:prSet/>
      <dgm:spPr/>
      <dgm:t>
        <a:bodyPr/>
        <a:lstStyle/>
        <a:p>
          <a:endParaRPr lang="ru-RU"/>
        </a:p>
      </dgm:t>
    </dgm:pt>
    <dgm:pt modelId="{85D60E01-1CF9-4492-8C1A-7220C376BCD0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Детские сады</a:t>
          </a:r>
          <a:endParaRPr lang="ru-RU" dirty="0"/>
        </a:p>
      </dgm:t>
    </dgm:pt>
    <dgm:pt modelId="{03D3D600-1AD5-44A3-86F6-6EC194F28A80}" type="parTrans" cxnId="{B9FDEB91-03B8-4BD5-B775-90CD2AFFB993}">
      <dgm:prSet/>
      <dgm:spPr/>
      <dgm:t>
        <a:bodyPr/>
        <a:lstStyle/>
        <a:p>
          <a:endParaRPr lang="ru-RU"/>
        </a:p>
      </dgm:t>
    </dgm:pt>
    <dgm:pt modelId="{AB48C6E7-FEED-460F-8AD6-7A42BC49F772}" type="sibTrans" cxnId="{B9FDEB91-03B8-4BD5-B775-90CD2AFFB993}">
      <dgm:prSet/>
      <dgm:spPr/>
      <dgm:t>
        <a:bodyPr/>
        <a:lstStyle/>
        <a:p>
          <a:endParaRPr lang="ru-RU"/>
        </a:p>
      </dgm:t>
    </dgm:pt>
    <dgm:pt modelId="{F1A3BCFB-8170-4247-9351-380B4C5780C3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Проф. образование</a:t>
          </a:r>
        </a:p>
      </dgm:t>
    </dgm:pt>
    <dgm:pt modelId="{6E18153E-3F00-4CE1-B331-47F0373D0F9B}" type="parTrans" cxnId="{E3C76756-7D49-410E-A1D9-BD1650D3323C}">
      <dgm:prSet/>
      <dgm:spPr/>
      <dgm:t>
        <a:bodyPr/>
        <a:lstStyle/>
        <a:p>
          <a:endParaRPr lang="ru-RU"/>
        </a:p>
      </dgm:t>
    </dgm:pt>
    <dgm:pt modelId="{C6277E55-60CC-40A4-A3A1-4532C9CA3ED4}" type="sibTrans" cxnId="{E3C76756-7D49-410E-A1D9-BD1650D3323C}">
      <dgm:prSet/>
      <dgm:spPr/>
      <dgm:t>
        <a:bodyPr/>
        <a:lstStyle/>
        <a:p>
          <a:endParaRPr lang="ru-RU"/>
        </a:p>
      </dgm:t>
    </dgm:pt>
    <dgm:pt modelId="{24DEA27A-3888-4645-83FB-A16BAECBC9F5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Доп. образование</a:t>
          </a:r>
          <a:endParaRPr lang="ru-RU" dirty="0"/>
        </a:p>
      </dgm:t>
    </dgm:pt>
    <dgm:pt modelId="{014E6E0A-01D6-44D7-A259-5B2AFAF498EF}" type="parTrans" cxnId="{FC2D4946-E68D-47EF-9561-D850C4C69D80}">
      <dgm:prSet/>
      <dgm:spPr/>
      <dgm:t>
        <a:bodyPr/>
        <a:lstStyle/>
        <a:p>
          <a:endParaRPr lang="ru-RU"/>
        </a:p>
      </dgm:t>
    </dgm:pt>
    <dgm:pt modelId="{9E6FC4D3-9AE8-4153-A0F5-31A070E091EE}" type="sibTrans" cxnId="{FC2D4946-E68D-47EF-9561-D850C4C69D80}">
      <dgm:prSet/>
      <dgm:spPr/>
      <dgm:t>
        <a:bodyPr/>
        <a:lstStyle/>
        <a:p>
          <a:endParaRPr lang="ru-RU"/>
        </a:p>
      </dgm:t>
    </dgm:pt>
    <dgm:pt modelId="{F5C01162-96F0-4DE9-ACC9-45D837143337}" type="pres">
      <dgm:prSet presAssocID="{A05A4AE3-BF74-420C-A2E2-CEEE6F4EC0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F8F41-11DD-4EEB-8B01-0119E7961DCB}" type="pres">
      <dgm:prSet presAssocID="{F6089779-FBC3-496A-B0A0-808D99FAAA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EA48-3ABF-4178-8ACB-426A31AC6D95}" type="pres">
      <dgm:prSet presAssocID="{3A807435-CA70-49BA-889F-807C9612218F}" presName="spacer" presStyleCnt="0"/>
      <dgm:spPr/>
    </dgm:pt>
    <dgm:pt modelId="{35EFFDA9-4952-4415-9D1C-54E50781C9CB}" type="pres">
      <dgm:prSet presAssocID="{85D60E01-1CF9-4492-8C1A-7220C376BCD0}" presName="parentText" presStyleLbl="node1" presStyleIdx="1" presStyleCnt="4" custLinFactNeighborX="19085" custLinFactNeighborY="20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2026-A8FA-4BCA-BDF6-F186AD60E0F1}" type="pres">
      <dgm:prSet presAssocID="{AB48C6E7-FEED-460F-8AD6-7A42BC49F772}" presName="spacer" presStyleCnt="0"/>
      <dgm:spPr/>
    </dgm:pt>
    <dgm:pt modelId="{7DB5DDC2-BA29-4569-B0D0-0917F592E286}" type="pres">
      <dgm:prSet presAssocID="{24DEA27A-3888-4645-83FB-A16BAECBC9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5B3BE-6D05-41CD-8D3D-5F3858BDAF3C}" type="pres">
      <dgm:prSet presAssocID="{9E6FC4D3-9AE8-4153-A0F5-31A070E091EE}" presName="spacer" presStyleCnt="0"/>
      <dgm:spPr/>
    </dgm:pt>
    <dgm:pt modelId="{5ED05B01-CA59-43C4-BB35-90925E2A72CD}" type="pres">
      <dgm:prSet presAssocID="{F1A3BCFB-8170-4247-9351-380B4C5780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72B02-78CC-4527-96B7-2E3F2C5DBB67}" type="presOf" srcId="{A05A4AE3-BF74-420C-A2E2-CEEE6F4EC073}" destId="{F5C01162-96F0-4DE9-ACC9-45D837143337}" srcOrd="0" destOrd="0" presId="urn:microsoft.com/office/officeart/2005/8/layout/vList2"/>
    <dgm:cxn modelId="{E3C76756-7D49-410E-A1D9-BD1650D3323C}" srcId="{A05A4AE3-BF74-420C-A2E2-CEEE6F4EC073}" destId="{F1A3BCFB-8170-4247-9351-380B4C5780C3}" srcOrd="3" destOrd="0" parTransId="{6E18153E-3F00-4CE1-B331-47F0373D0F9B}" sibTransId="{C6277E55-60CC-40A4-A3A1-4532C9CA3ED4}"/>
    <dgm:cxn modelId="{FC2D4946-E68D-47EF-9561-D850C4C69D80}" srcId="{A05A4AE3-BF74-420C-A2E2-CEEE6F4EC073}" destId="{24DEA27A-3888-4645-83FB-A16BAECBC9F5}" srcOrd="2" destOrd="0" parTransId="{014E6E0A-01D6-44D7-A259-5B2AFAF498EF}" sibTransId="{9E6FC4D3-9AE8-4153-A0F5-31A070E091EE}"/>
    <dgm:cxn modelId="{B9FDEB91-03B8-4BD5-B775-90CD2AFFB993}" srcId="{A05A4AE3-BF74-420C-A2E2-CEEE6F4EC073}" destId="{85D60E01-1CF9-4492-8C1A-7220C376BCD0}" srcOrd="1" destOrd="0" parTransId="{03D3D600-1AD5-44A3-86F6-6EC194F28A80}" sibTransId="{AB48C6E7-FEED-460F-8AD6-7A42BC49F772}"/>
    <dgm:cxn modelId="{FDE7D1A6-0CF1-4738-9A57-AD9C03A86AF4}" type="presOf" srcId="{F6089779-FBC3-496A-B0A0-808D99FAAA3B}" destId="{C1EF8F41-11DD-4EEB-8B01-0119E7961DCB}" srcOrd="0" destOrd="0" presId="urn:microsoft.com/office/officeart/2005/8/layout/vList2"/>
    <dgm:cxn modelId="{E9AB6FC0-3436-4AD7-ABCA-8EBC0276D8A2}" type="presOf" srcId="{F1A3BCFB-8170-4247-9351-380B4C5780C3}" destId="{5ED05B01-CA59-43C4-BB35-90925E2A72CD}" srcOrd="0" destOrd="0" presId="urn:microsoft.com/office/officeart/2005/8/layout/vList2"/>
    <dgm:cxn modelId="{601CC8EB-B9D7-4EC7-8053-C718B8C23CB9}" srcId="{A05A4AE3-BF74-420C-A2E2-CEEE6F4EC073}" destId="{F6089779-FBC3-496A-B0A0-808D99FAAA3B}" srcOrd="0" destOrd="0" parTransId="{2102E7EF-44E7-439D-9DCD-1B0862EDBD4A}" sibTransId="{3A807435-CA70-49BA-889F-807C9612218F}"/>
    <dgm:cxn modelId="{572AF443-C9A5-448F-8120-B83C40E552D9}" type="presOf" srcId="{85D60E01-1CF9-4492-8C1A-7220C376BCD0}" destId="{35EFFDA9-4952-4415-9D1C-54E50781C9CB}" srcOrd="0" destOrd="0" presId="urn:microsoft.com/office/officeart/2005/8/layout/vList2"/>
    <dgm:cxn modelId="{17A7C54F-1476-437C-887B-18E6AB129EA9}" type="presOf" srcId="{24DEA27A-3888-4645-83FB-A16BAECBC9F5}" destId="{7DB5DDC2-BA29-4569-B0D0-0917F592E286}" srcOrd="0" destOrd="0" presId="urn:microsoft.com/office/officeart/2005/8/layout/vList2"/>
    <dgm:cxn modelId="{FF003471-259C-40DD-84BC-B6B9419305A2}" type="presParOf" srcId="{F5C01162-96F0-4DE9-ACC9-45D837143337}" destId="{C1EF8F41-11DD-4EEB-8B01-0119E7961DCB}" srcOrd="0" destOrd="0" presId="urn:microsoft.com/office/officeart/2005/8/layout/vList2"/>
    <dgm:cxn modelId="{E6CC30E2-48F0-4203-8ABA-DF66F42E4217}" type="presParOf" srcId="{F5C01162-96F0-4DE9-ACC9-45D837143337}" destId="{D48BEA48-3ABF-4178-8ACB-426A31AC6D95}" srcOrd="1" destOrd="0" presId="urn:microsoft.com/office/officeart/2005/8/layout/vList2"/>
    <dgm:cxn modelId="{865066C2-1B24-4AFF-ADDE-5A746DF0592B}" type="presParOf" srcId="{F5C01162-96F0-4DE9-ACC9-45D837143337}" destId="{35EFFDA9-4952-4415-9D1C-54E50781C9CB}" srcOrd="2" destOrd="0" presId="urn:microsoft.com/office/officeart/2005/8/layout/vList2"/>
    <dgm:cxn modelId="{7355980B-2EFD-4672-830D-3B5408404BAA}" type="presParOf" srcId="{F5C01162-96F0-4DE9-ACC9-45D837143337}" destId="{523F2026-A8FA-4BCA-BDF6-F186AD60E0F1}" srcOrd="3" destOrd="0" presId="urn:microsoft.com/office/officeart/2005/8/layout/vList2"/>
    <dgm:cxn modelId="{A0FA6B97-6FB8-4172-AA57-3DF65449C81C}" type="presParOf" srcId="{F5C01162-96F0-4DE9-ACC9-45D837143337}" destId="{7DB5DDC2-BA29-4569-B0D0-0917F592E286}" srcOrd="4" destOrd="0" presId="urn:microsoft.com/office/officeart/2005/8/layout/vList2"/>
    <dgm:cxn modelId="{7EBDA8A6-7C9A-4783-8046-8C49F8656F26}" type="presParOf" srcId="{F5C01162-96F0-4DE9-ACC9-45D837143337}" destId="{9295B3BE-6D05-41CD-8D3D-5F3858BDAF3C}" srcOrd="5" destOrd="0" presId="urn:microsoft.com/office/officeart/2005/8/layout/vList2"/>
    <dgm:cxn modelId="{9E05C76F-F13B-4D32-A36C-E00F66E97179}" type="presParOf" srcId="{F5C01162-96F0-4DE9-ACC9-45D837143337}" destId="{5ED05B01-CA59-43C4-BB35-90925E2A72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8F41-11DD-4EEB-8B01-0119E7961DCB}">
      <dsp:nvSpPr>
        <dsp:cNvPr id="0" name=""/>
        <dsp:cNvSpPr/>
      </dsp:nvSpPr>
      <dsp:spPr>
        <a:xfrm>
          <a:off x="0" y="10588"/>
          <a:ext cx="3074439" cy="359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Школы</a:t>
          </a:r>
          <a:endParaRPr lang="ru-RU" sz="1500" kern="1200" dirty="0"/>
        </a:p>
      </dsp:txBody>
      <dsp:txXfrm>
        <a:off x="17563" y="28151"/>
        <a:ext cx="3039313" cy="324648"/>
      </dsp:txXfrm>
    </dsp:sp>
    <dsp:sp modelId="{35EFFDA9-4952-4415-9D1C-54E50781C9CB}">
      <dsp:nvSpPr>
        <dsp:cNvPr id="0" name=""/>
        <dsp:cNvSpPr/>
      </dsp:nvSpPr>
      <dsp:spPr>
        <a:xfrm>
          <a:off x="0" y="422572"/>
          <a:ext cx="3074439" cy="359774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Детские сады</a:t>
          </a:r>
          <a:endParaRPr lang="ru-RU" sz="1500" kern="1200" dirty="0"/>
        </a:p>
      </dsp:txBody>
      <dsp:txXfrm>
        <a:off x="17563" y="440135"/>
        <a:ext cx="3039313" cy="324648"/>
      </dsp:txXfrm>
    </dsp:sp>
    <dsp:sp modelId="{7DB5DDC2-BA29-4569-B0D0-0917F592E286}">
      <dsp:nvSpPr>
        <dsp:cNvPr id="0" name=""/>
        <dsp:cNvSpPr/>
      </dsp:nvSpPr>
      <dsp:spPr>
        <a:xfrm>
          <a:off x="0" y="816538"/>
          <a:ext cx="3074439" cy="359774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Доп. образование</a:t>
          </a:r>
          <a:endParaRPr lang="ru-RU" sz="1500" kern="1200" dirty="0"/>
        </a:p>
      </dsp:txBody>
      <dsp:txXfrm>
        <a:off x="17563" y="834101"/>
        <a:ext cx="3039313" cy="324648"/>
      </dsp:txXfrm>
    </dsp:sp>
    <dsp:sp modelId="{5ED05B01-CA59-43C4-BB35-90925E2A72CD}">
      <dsp:nvSpPr>
        <dsp:cNvPr id="0" name=""/>
        <dsp:cNvSpPr/>
      </dsp:nvSpPr>
      <dsp:spPr>
        <a:xfrm>
          <a:off x="0" y="1219513"/>
          <a:ext cx="3074439" cy="359774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Проф. образование</a:t>
          </a:r>
        </a:p>
      </dsp:txBody>
      <dsp:txXfrm>
        <a:off x="17563" y="1237076"/>
        <a:ext cx="3039313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20" Type="http://schemas.openxmlformats.org/officeDocument/2006/relationships/image" Target="../media/image20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707EE6-C4D7-4898-A02C-7245A496A05E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0DCAC-0E65-46D9-80E5-897584C44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695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F9F939CD-F87A-4CF4-8D3D-E304FAF0D69F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8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FA632CC-90E7-4863-9D33-C03EC0518F48}" type="slidenum">
              <a:rPr lang="ru-RU" altLang="ru-RU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385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8099EB3-E911-418A-A2C1-38DD813D13DD}" type="slidenum">
              <a:rPr lang="ru-RU" altLang="ru-RU">
                <a:latin typeface="Arial" panose="020B0604020202020204" pitchFamily="34" charset="0"/>
              </a:rPr>
              <a:pPr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3146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6AEDD2A-2706-4785-8D48-6EA13FB36018}" type="slidenum">
              <a:rPr lang="ru-RU" altLang="ru-RU">
                <a:latin typeface="Arial" panose="020B0604020202020204" pitchFamily="34" charset="0"/>
              </a:rPr>
              <a:pPr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198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1E449110-FB3F-48EA-94C4-1E6D5461185E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9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271EB9B-5370-456E-9200-DB2715DD93F1}" type="slidenum">
              <a:rPr lang="ru-RU" altLang="ru-RU">
                <a:latin typeface="Calibri" panose="020F0502020204030204" pitchFamily="34" charset="0"/>
              </a:rPr>
              <a:pPr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9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79032D7-D77F-4071-BACB-1E030DC572F4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19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841C013-1CA4-4AC8-AA10-2881B9DF74FE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963429B-1523-44CE-9E58-F593DA520207}" type="slidenum">
              <a:rPr lang="ru-RU" altLang="ru-RU">
                <a:latin typeface="Calibri" panose="020F050202020403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73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832041A7-D179-4BCB-91CB-60130928DA3C}" type="slidenum">
              <a:rPr lang="ru-RU" altLang="ru-RU">
                <a:latin typeface="Calibri" panose="020F0502020204030204" pitchFamily="34" charset="0"/>
              </a:rPr>
              <a:pPr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75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DCAC-0E65-46D9-80E5-897584C4409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83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9477844-C06B-4148-AFEA-8C9D0278E780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15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F08ED9A5-C814-46E7-A3BA-6EA2E99CA80A}" type="slidenum">
              <a:rPr lang="ru-RU" altLang="ru-RU">
                <a:latin typeface="Arial" panose="020B0604020202020204" pitchFamily="34" charset="0"/>
              </a:rPr>
              <a:pPr/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612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F5C6EF8-456A-4B27-8576-BA76A87F97A3}" type="slidenum">
              <a:rPr lang="ru-RU" altLang="ru-RU">
                <a:latin typeface="Arial" panose="020B0604020202020204" pitchFamily="34" charset="0"/>
              </a:rPr>
              <a:pPr/>
              <a:t>21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9970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2C79173A-9C7E-4744-827D-5F01D35772D6}" type="slidenum">
              <a:rPr lang="ru-RU" altLang="ru-RU">
                <a:latin typeface="Arial" panose="020B0604020202020204" pitchFamily="34" charset="0"/>
              </a:rPr>
              <a:pPr/>
              <a:t>22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4031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2F958291-508E-4884-953B-E097ACC85D15}" type="slidenum">
              <a:rPr lang="ru-RU" altLang="ru-RU">
                <a:latin typeface="Arial" panose="020B0604020202020204" pitchFamily="34" charset="0"/>
              </a:rPr>
              <a:pPr/>
              <a:t>23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2360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3DDB8FF-A2C9-4EFF-9C7C-7926EF64C540}" type="slidenum">
              <a:rPr lang="ru-RU" altLang="ru-RU">
                <a:latin typeface="Calibri" panose="020F0502020204030204" pitchFamily="34" charset="0"/>
              </a:rPr>
              <a:pPr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15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A6C9D73-BFDC-4B89-9A8E-7F3C02FE8F5D}" type="slidenum">
              <a:rPr lang="ru-RU" altLang="ru-RU">
                <a:latin typeface="Calibri" panose="020F0502020204030204" pitchFamily="34" charset="0"/>
              </a:rPr>
              <a:pPr/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79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883BF5B5-6CB3-463B-940B-D2C785FA54C8}" type="slidenum">
              <a:rPr lang="ru-RU" altLang="ru-RU">
                <a:latin typeface="Calibri" panose="020F0502020204030204" pitchFamily="34" charset="0"/>
              </a:rPr>
              <a:pPr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72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802DD339-8645-48CF-AB76-A07A2F030E95}" type="slidenum">
              <a:rPr lang="ru-RU" altLang="ru-RU">
                <a:latin typeface="Calibri" panose="020F0502020204030204" pitchFamily="34" charset="0"/>
              </a:rPr>
              <a:pPr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93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B220448-03F4-4420-9A8D-10F8703C2007}" type="slidenum">
              <a:rPr lang="ru-RU" altLang="ru-RU">
                <a:latin typeface="Calibri" panose="020F0502020204030204" pitchFamily="34" charset="0"/>
              </a:rPr>
              <a:pPr/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4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D33A5804-7739-4042-BEDD-FBB2406BDE3C}" type="slidenum">
              <a:rPr lang="ru-RU" altLang="ru-RU">
                <a:latin typeface="Calibri" panose="020F0502020204030204" pitchFamily="34" charset="0"/>
              </a:rPr>
              <a:pPr/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0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378FA52-BF5E-47A6-8223-5B3BCE9437D6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60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662FB402-F8D0-4997-9899-ED661D40C506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4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DCAC-0E65-46D9-80E5-897584C44097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914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altLang="ru-RU" sz="800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34DC414-30BD-4F53-A4C7-B39DD938E4CD}" type="slidenum">
              <a:rPr lang="ru-RU" altLang="ru-RU">
                <a:latin typeface="Calibri" panose="020F0502020204030204" pitchFamily="34" charset="0"/>
              </a:rPr>
              <a:pPr/>
              <a:t>32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4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185E6793-6F8C-4E8C-9F15-C16EB3A1346C}" type="slidenum">
              <a:rPr lang="ru-RU" altLang="ru-RU">
                <a:latin typeface="Calibri" panose="020F0502020204030204" pitchFamily="34" charset="0"/>
              </a:rPr>
              <a:pPr/>
              <a:t>33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0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5F93310-79F0-4834-932F-E67CD2A63F8D}" type="slidenum">
              <a:rPr lang="ru-RU" altLang="ru-RU">
                <a:latin typeface="Calibri" panose="020F0502020204030204" pitchFamily="34" charset="0"/>
              </a:rPr>
              <a:pPr/>
              <a:t>34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63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DCAC-0E65-46D9-80E5-897584C44097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323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CA7A285A-B21F-430E-B664-85CAE420A115}" type="slidenum">
              <a:rPr lang="ru-RU" altLang="ru-RU">
                <a:latin typeface="Calibri" panose="020F0502020204030204" pitchFamily="34" charset="0"/>
              </a:rPr>
              <a:pPr/>
              <a:t>36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2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71C1023-71BA-4D7B-9C44-FEEFA7C2E249}" type="slidenum">
              <a:rPr lang="ru-RU" altLang="ru-RU">
                <a:latin typeface="Calibri" panose="020F0502020204030204" pitchFamily="34" charset="0"/>
              </a:rPr>
              <a:pPr/>
              <a:t>37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07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D7E1FA8-DC52-40B1-9467-1B7312E6E84B}" type="slidenum">
              <a:rPr lang="ru-RU" altLang="ru-RU">
                <a:latin typeface="Calibri" panose="020F0502020204030204" pitchFamily="34" charset="0"/>
              </a:rPr>
              <a:pPr/>
              <a:t>38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6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0B2C061-B337-4636-8E79-C57976449D85}" type="slidenum">
              <a:rPr lang="ru-RU" altLang="ru-RU">
                <a:latin typeface="Calibri" panose="020F0502020204030204" pitchFamily="34" charset="0"/>
              </a:rPr>
              <a:pPr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7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7E3F089-D52C-4505-A36E-6ADF1CB9B8EA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74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2C109267-E235-4E35-8EB9-0A8928F3F0B1}" type="slidenum">
              <a:rPr lang="ru-RU" altLang="ru-RU">
                <a:latin typeface="Calibri" panose="020F0502020204030204" pitchFamily="34" charset="0"/>
              </a:rPr>
              <a:pPr/>
              <a:t>40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37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DCAC-0E65-46D9-80E5-897584C44097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177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98CAB40-A7D1-4A52-B854-D30251FB1B84}" type="slidenum">
              <a:rPr lang="ru-RU" altLang="ru-RU">
                <a:latin typeface="Calibri" panose="020F0502020204030204" pitchFamily="34" charset="0"/>
              </a:rPr>
              <a:pPr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23517468-0ACD-44A1-B5CB-59E4980796C6}" type="slidenum">
              <a:rPr lang="ru-RU" altLang="ru-RU">
                <a:latin typeface="Calibri" panose="020F0502020204030204" pitchFamily="34" charset="0"/>
              </a:rPr>
              <a:pPr/>
              <a:t>43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69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C0E928C-9A0D-4294-99B5-9E7D60011CA0}" type="slidenum">
              <a:rPr lang="ru-RU" altLang="ru-RU">
                <a:latin typeface="Calibri" panose="020F0502020204030204" pitchFamily="34" charset="0"/>
              </a:rPr>
              <a:pPr/>
              <a:t>44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25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0EEB92A-6247-4F35-B03C-86FC36F95DF1}" type="slidenum">
              <a:rPr lang="ru-RU" altLang="ru-RU">
                <a:latin typeface="Calibri" panose="020F0502020204030204" pitchFamily="34" charset="0"/>
              </a:rPr>
              <a:pPr/>
              <a:t>45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2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E3EBF42-9062-4737-BB4E-5138B46E8BF7}" type="slidenum">
              <a:rPr lang="ru-RU" altLang="ru-RU">
                <a:latin typeface="Calibri" panose="020F0502020204030204" pitchFamily="34" charset="0"/>
              </a:rPr>
              <a:pPr/>
              <a:t>46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51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304D7D71-9F64-40C4-ADE3-28E635FD888B}" type="slidenum">
              <a:rPr lang="ru-RU" altLang="ru-RU">
                <a:latin typeface="Calibri" panose="020F0502020204030204" pitchFamily="34" charset="0"/>
              </a:rPr>
              <a:pPr/>
              <a:t>47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6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576B508B-C164-4D74-9F45-413CA966FB6B}" type="slidenum">
              <a:rPr lang="ru-RU" altLang="ru-RU">
                <a:latin typeface="Calibri" panose="020F0502020204030204" pitchFamily="34" charset="0"/>
              </a:rPr>
              <a:pPr/>
              <a:t>48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2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kumimoji="0" lang="ru-RU" altLang="ru-RU" sz="1100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673C031-EDF9-45C3-9AE6-32FED6395955}" type="slidenum">
              <a:rPr lang="ru-RU" altLang="ru-RU">
                <a:latin typeface="Calibri" panose="020F0502020204030204" pitchFamily="34" charset="0"/>
              </a:rPr>
              <a:pPr/>
              <a:t>49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4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9E6367A-314C-4E2D-B912-BCF9768B69E4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18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kumimoji="0" lang="ru-RU" altLang="ru-RU" dirty="0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D3D74351-CF99-4A0A-BB3C-D5C8F78F5BF7}" type="slidenum">
              <a:rPr lang="ru-RU" altLang="ru-RU">
                <a:latin typeface="Calibri" panose="020F0502020204030204" pitchFamily="34" charset="0"/>
              </a:rPr>
              <a:pPr/>
              <a:t>50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468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DCBCFD1-520B-4E8B-B921-242E753D88E7}" type="slidenum">
              <a:rPr lang="ru-RU" altLang="ru-RU">
                <a:latin typeface="Calibri" panose="020F0502020204030204" pitchFamily="34" charset="0"/>
              </a:rPr>
              <a:pPr/>
              <a:t>51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9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36C3D05-1677-43E3-AA6D-1E8B1B5BABCA}" type="slidenum">
              <a:rPr lang="ru-RU" altLang="ru-RU">
                <a:latin typeface="Calibri" panose="020F0502020204030204" pitchFamily="34" charset="0"/>
              </a:rPr>
              <a:pPr/>
              <a:t>52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374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500" name="Образ слайда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76785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C7949A00-C21F-41CE-BC54-7F2D8EB52092}" type="slidenum">
              <a:rPr lang="ru-RU" altLang="ru-RU">
                <a:latin typeface="Calibri" panose="020F0502020204030204" pitchFamily="34" charset="0"/>
              </a:rPr>
              <a:pPr/>
              <a:t>54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568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02F3589-CEB0-4F72-B8C3-D3E8362CD20A}" type="slidenum">
              <a:rPr lang="ru-RU" altLang="ru-RU">
                <a:latin typeface="Calibri" panose="020F0502020204030204" pitchFamily="34" charset="0"/>
              </a:rPr>
              <a:pPr/>
              <a:t>55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824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5AF6BEF-104B-4016-951C-8E61D439754B}" type="slidenum">
              <a:rPr lang="ru-RU" altLang="ru-RU">
                <a:latin typeface="Calibri" panose="020F0502020204030204" pitchFamily="34" charset="0"/>
              </a:rPr>
              <a:pPr/>
              <a:t>56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788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CB07CD36-4115-45B7-8F67-20179A1CA337}" type="slidenum">
              <a:rPr lang="ru-RU" altLang="ru-RU">
                <a:latin typeface="Calibri" panose="020F0502020204030204" pitchFamily="34" charset="0"/>
              </a:rPr>
              <a:pPr/>
              <a:t>57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192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D298D514-8DF8-4FF5-A7DE-CC835DAB2DDA}" type="slidenum">
              <a:rPr lang="ru-RU" altLang="ru-RU">
                <a:latin typeface="Calibri" panose="020F0502020204030204" pitchFamily="34" charset="0"/>
              </a:rPr>
              <a:pPr/>
              <a:t>58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0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713A395-F393-43D3-B187-0F2CB1067B23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280D5A0A-F873-4F02-ADCF-3A707A0957A5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3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60CEE264-3450-4052-B423-B7CB39B0A4B1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0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AEE5FEA9-D5DF-4DA9-BD7E-6D945B48D626}" type="slidenum">
              <a:rPr lang="ru-RU" altLang="ru-RU">
                <a:latin typeface="Arial" panose="020B0604020202020204" pitchFamily="34" charset="0"/>
              </a:rPr>
              <a:pPr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80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33D5-F440-4404-B90D-C7117C2603FC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DB1D-414D-40B3-BA03-FDA17172D2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184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FB2A-A4F8-41AF-A121-050CFC40CBCA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5577-0047-488B-9AC5-E1A8B3209F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966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784D-F60A-4AD0-83A7-A542E3D32DE3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AF9B-D601-49C2-908F-E5F87E3743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022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3B50-1489-4699-A6A6-5D7730299349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BAC0-4F10-4894-A596-D530FCAC10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232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2FCB-0686-4587-B0AC-F9C9CCA69597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4B22-80EF-4231-8E5B-15376D965E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416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CCC8-49B2-41C9-B9C4-6857113DB998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8C10-CEFC-48CF-9A55-23E09E2934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8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946E-E2E9-48F4-A7E1-F4136C70D937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FE40-4908-4999-8AAD-DCEF537436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81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7ACF-2CBF-4343-8F1D-22F7E6B3B7CF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63A0-EDD9-46FC-BD07-49134FD020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30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31DE-25A4-4222-BB2E-7882D99DB100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AD8C-4C39-488A-BA49-489C7C32DF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3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6023-6620-4386-BFBE-FAE5D2B80073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E3C3-B42F-48C1-BC18-ED381AC7D1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295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662E-38AC-46E8-96ED-CACFE33CDAF0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3633-7FE6-4561-B39A-DD7376834B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544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848944A-BD52-44E0-9056-67C7B01BF182}" type="datetimeFigureOut">
              <a:rPr lang="en-US"/>
              <a:pPr>
                <a:defRPr/>
              </a:pPr>
              <a:t>12/22/2016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6EEF28-28EA-4294-8A04-42B1576692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ya32.ucoz.ru/" TargetMode="External"/><Relationship Id="rId7" Type="http://schemas.openxmlformats.org/officeDocument/2006/relationships/hyperlink" Target="http://polessk-school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etlyschool1.narod.ru/" TargetMode="External"/><Relationship Id="rId5" Type="http://schemas.openxmlformats.org/officeDocument/2006/relationships/hyperlink" Target="http://1gym.schools39.ru/" TargetMode="External"/><Relationship Id="rId4" Type="http://schemas.openxmlformats.org/officeDocument/2006/relationships/hyperlink" Target="http://gym40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4egena100.info/demo/demo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4egena100.r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5.png"/><Relationship Id="rId39" Type="http://schemas.openxmlformats.org/officeDocument/2006/relationships/oleObject" Target="../embeddings/oleObject12.bin"/><Relationship Id="rId21" Type="http://schemas.openxmlformats.org/officeDocument/2006/relationships/image" Target="../media/image29.png"/><Relationship Id="rId34" Type="http://schemas.openxmlformats.org/officeDocument/2006/relationships/image" Target="../media/image9.png"/><Relationship Id="rId42" Type="http://schemas.openxmlformats.org/officeDocument/2006/relationships/image" Target="../media/image13.png"/><Relationship Id="rId47" Type="http://schemas.openxmlformats.org/officeDocument/2006/relationships/oleObject" Target="../embeddings/oleObject16.bin"/><Relationship Id="rId50" Type="http://schemas.openxmlformats.org/officeDocument/2006/relationships/image" Target="../media/image17.png"/><Relationship Id="rId55" Type="http://schemas.openxmlformats.org/officeDocument/2006/relationships/oleObject" Target="../embeddings/oleObject20.bin"/><Relationship Id="rId7" Type="http://schemas.openxmlformats.org/officeDocument/2006/relationships/diagramColors" Target="../diagrams/colors1.xml"/><Relationship Id="rId12" Type="http://schemas.openxmlformats.org/officeDocument/2006/relationships/image" Target="../media/image26.png"/><Relationship Id="rId17" Type="http://schemas.openxmlformats.org/officeDocument/2006/relationships/image" Target="../media/image2.png"/><Relationship Id="rId25" Type="http://schemas.openxmlformats.org/officeDocument/2006/relationships/oleObject" Target="../embeddings/oleObject5.bin"/><Relationship Id="rId33" Type="http://schemas.openxmlformats.org/officeDocument/2006/relationships/oleObject" Target="../embeddings/oleObject9.bin"/><Relationship Id="rId38" Type="http://schemas.openxmlformats.org/officeDocument/2006/relationships/image" Target="../media/image11.png"/><Relationship Id="rId46" Type="http://schemas.openxmlformats.org/officeDocument/2006/relationships/image" Target="../media/image15.png"/><Relationship Id="rId59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28.png"/><Relationship Id="rId29" Type="http://schemas.openxmlformats.org/officeDocument/2006/relationships/oleObject" Target="../embeddings/oleObject7.bin"/><Relationship Id="rId41" Type="http://schemas.openxmlformats.org/officeDocument/2006/relationships/oleObject" Target="../embeddings/oleObject13.bin"/><Relationship Id="rId5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png"/><Relationship Id="rId24" Type="http://schemas.openxmlformats.org/officeDocument/2006/relationships/image" Target="../media/image30.png"/><Relationship Id="rId32" Type="http://schemas.openxmlformats.org/officeDocument/2006/relationships/image" Target="../media/image8.png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12.png"/><Relationship Id="rId45" Type="http://schemas.openxmlformats.org/officeDocument/2006/relationships/oleObject" Target="../embeddings/oleObject15.bin"/><Relationship Id="rId53" Type="http://schemas.openxmlformats.org/officeDocument/2006/relationships/oleObject" Target="../embeddings/oleObject19.bin"/><Relationship Id="rId58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28" Type="http://schemas.openxmlformats.org/officeDocument/2006/relationships/image" Target="../media/image6.png"/><Relationship Id="rId36" Type="http://schemas.openxmlformats.org/officeDocument/2006/relationships/image" Target="../media/image10.png"/><Relationship Id="rId49" Type="http://schemas.openxmlformats.org/officeDocument/2006/relationships/oleObject" Target="../embeddings/oleObject17.bin"/><Relationship Id="rId57" Type="http://schemas.openxmlformats.org/officeDocument/2006/relationships/oleObject" Target="../embeddings/oleObject21.bin"/><Relationship Id="rId10" Type="http://schemas.openxmlformats.org/officeDocument/2006/relationships/image" Target="../media/image24.png"/><Relationship Id="rId19" Type="http://schemas.openxmlformats.org/officeDocument/2006/relationships/image" Target="../media/image3.png"/><Relationship Id="rId31" Type="http://schemas.openxmlformats.org/officeDocument/2006/relationships/oleObject" Target="../embeddings/oleObject8.bin"/><Relationship Id="rId44" Type="http://schemas.openxmlformats.org/officeDocument/2006/relationships/image" Target="../media/image14.png"/><Relationship Id="rId52" Type="http://schemas.openxmlformats.org/officeDocument/2006/relationships/image" Target="../media/image18.png"/><Relationship Id="rId6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4.bin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7.png"/><Relationship Id="rId35" Type="http://schemas.openxmlformats.org/officeDocument/2006/relationships/oleObject" Target="../embeddings/oleObject10.bin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16.emf"/><Relationship Id="rId56" Type="http://schemas.openxmlformats.org/officeDocument/2006/relationships/image" Target="../media/image20.png"/><Relationship Id="rId8" Type="http://schemas.microsoft.com/office/2007/relationships/diagramDrawing" Target="../diagrams/drawing1.xml"/><Relationship Id="rId51" Type="http://schemas.openxmlformats.org/officeDocument/2006/relationships/oleObject" Target="../embeddings/oleObject18.bin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newwindow=1&amp;q=%D1%86%D0%B5%D0%BD%D1%82%D1%80+%D0%B4%D0%B8%D0%B0%D0%B3%D0%BD%D0%BE%D1%81%D1%82%D0%B8%D0%BA%D0%B8+%D0%B8+%D0%BA%D0%BE%D0%BD%D1%81%D1%83%D0%BB%D1%8C%D1%82%D0%B8%D1%80%D0%BE%D0%B2%D0%B0%D0%BD%D0%B8%D1%8F+%D0%B4%D0%B5%D1%82%D0%B5%D0%B9+%D0%B8+%D0%BF%D0%BE%D0%B4%D1%80%D0%BE%D1%81%D1%82%D0%BA%D0%BE%D0%B2+%D0%B0%D0%B4%D1%80%D0%B5%D1%81&amp;stick=H4sIAAAAAAAAAOPgE-LWT9c3LEkrNE5KstCSzU620s_JT04syczPgzOsElNSilKLiwG18rKsLgAAAA&amp;sa=X&amp;ved=0ahUKEwir8OHJiPrOAhXCiCwKHVdHBPEQ6BMIbzAO&amp;biw=1384&amp;bih=789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?newwindow=1&amp;q=%D1%86%D0%B5%D0%BD%D1%82%D1%80+%D0%B4%D0%B8%D0%B0%D0%B3%D0%BD%D0%BE%D1%81%D1%82%D0%B8%D0%BA%D0%B8+%D0%B8+%D0%BA%D0%BE%D0%BD%D1%81%D1%83%D0%BB%D1%8C%D1%82%D0%B8%D1%80%D0%BE%D0%B2%D0%B0%D0%BD%D0%B8%D1%8F+%D0%B4%D0%B5%D1%82%D0%B5%D0%B9+%D0%B8+%D0%BF%D0%BE%D0%B4%D1%80%D0%BE%D1%81%D1%82%D0%BA%D0%BE%D0%B2+%D1%82%D0%B5%D0%BB%D0%B5%D1%84%D0%BE%D0%BD&amp;stick=H4sIAAAAAAAAAOPgE-LWT9c3LEkrNE5KstDSz0620k_Oz8lJTS7JzM_Tz87LL89JTUlPjS9IzEvNKdbPSCyOL8jIz0u1ApMA-9fDeUAAAAA&amp;sa=X&amp;ved=0ahUKEwir8OHJiPrOAhXCiCwKHVdHBPEQ6BMIcjA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iro.edu.r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oiro.edu.ru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07572" y="1080180"/>
            <a:ext cx="109728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Встреча с родителями обучающихся 9-х и 11-х классов общеобразовательных организаций </a:t>
            </a:r>
            <a:br>
              <a:rPr lang="ru-RU" sz="3600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с</a:t>
            </a:r>
            <a:r>
              <a:rPr lang="en-US" sz="3600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врио</a:t>
            </a:r>
            <a:r>
              <a:rPr lang="ru-RU" sz="3600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 министра образования Калининградской области Светланой Сергеевной </a:t>
            </a:r>
            <a:r>
              <a:rPr lang="ru-RU" sz="3600" dirty="0" err="1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>Трусеневой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  <a:ea typeface="Cambria Math" pitchFamily="18" charset="0"/>
                <a:cs typeface="Cambria Math" pitchFamily="18" charset="0"/>
              </a:rPr>
            </a:br>
            <a:endParaRPr dirty="0" smtClean="0">
              <a:solidFill>
                <a:schemeClr val="accent1">
                  <a:tint val="88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075" name="Заголовок 3"/>
          <p:cNvSpPr txBox="1">
            <a:spLocks/>
          </p:cNvSpPr>
          <p:nvPr/>
        </p:nvSpPr>
        <p:spPr bwMode="auto">
          <a:xfrm>
            <a:off x="0" y="-144463"/>
            <a:ext cx="11906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000" b="1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p:sp>
        <p:nvSpPr>
          <p:cNvPr id="3076" name="Подзаголовок 4"/>
          <p:cNvSpPr txBox="1">
            <a:spLocks/>
          </p:cNvSpPr>
          <p:nvPr/>
        </p:nvSpPr>
        <p:spPr bwMode="auto">
          <a:xfrm>
            <a:off x="436563" y="5357813"/>
            <a:ext cx="1125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 Math" panose="02040503050406030204" pitchFamily="18" charset="0"/>
              </a:rPr>
              <a:t>10 сентября 2016 года</a:t>
            </a:r>
          </a:p>
          <a:p>
            <a:pPr algn="ctr" eaLnBrk="1" hangingPunct="1">
              <a:buFontTx/>
              <a:buNone/>
            </a:pPr>
            <a:endParaRPr lang="ru-RU" altLang="ru-RU" sz="2000" i="1"/>
          </a:p>
          <a:p>
            <a:pPr algn="ctr" eaLnBrk="1" hangingPunct="1">
              <a:buFontTx/>
              <a:buNone/>
            </a:pPr>
            <a:endParaRPr lang="ru-RU" altLang="ru-RU" sz="2000" i="1"/>
          </a:p>
          <a:p>
            <a:pPr algn="ctr" eaLnBrk="1" hangingPunct="1">
              <a:buFontTx/>
              <a:buNone/>
            </a:pPr>
            <a:r>
              <a:rPr lang="ru-RU" altLang="ru-RU" sz="2000" i="1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6413" y="1528763"/>
          <a:ext cx="11022012" cy="3821112"/>
        </p:xfrm>
        <a:graphic>
          <a:graphicData uri="http://schemas.openxmlformats.org/drawingml/2006/table">
            <a:tbl>
              <a:tblPr/>
              <a:tblGrid>
                <a:gridCol w="1751919"/>
                <a:gridCol w="978869"/>
                <a:gridCol w="1037948"/>
                <a:gridCol w="2990277"/>
                <a:gridCol w="2792573"/>
                <a:gridCol w="1470426"/>
              </a:tblGrid>
              <a:tr h="91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«2»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«3»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«4»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«5»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Макс.  первичный балл</a:t>
                      </a:r>
                    </a:p>
                  </a:txBody>
                  <a:tcPr marL="90967" marR="9096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06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0-14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15-24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25-33,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из них не менее 4 баллов за грамотность (по критериям ГК1-ГК4).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Если по критериям ГК1-ГК4 обучающийся набрал менее 4 баллов, выставляется оценка «3».</a:t>
                      </a:r>
                    </a:p>
                  </a:txBody>
                  <a:tcPr marL="90967" marR="9096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34-39,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из них не менее 6 баллов за грамотность (по критериям ГК1-ГК4).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Если по критериям ГК1-ГК4 обучающийся набрал менее 6 баллов, выставляется оценка «4».</a:t>
                      </a:r>
                    </a:p>
                  </a:txBody>
                  <a:tcPr marL="90967" marR="90967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90967" marR="9096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Шкала перевода первичного балла </a:t>
            </a:r>
          </a:p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в отметку по 5-балльной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93713" y="1492250"/>
          <a:ext cx="11244263" cy="4023248"/>
        </p:xfrm>
        <a:graphic>
          <a:graphicData uri="http://schemas.openxmlformats.org/drawingml/2006/table">
            <a:tbl>
              <a:tblPr/>
              <a:tblGrid>
                <a:gridCol w="1887465"/>
                <a:gridCol w="867997"/>
                <a:gridCol w="3743967"/>
                <a:gridCol w="1075002"/>
                <a:gridCol w="1075002"/>
                <a:gridCol w="2594830"/>
              </a:tblGrid>
              <a:tr h="63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«2»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«3»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«4»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«5»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Макс.  первичный балл</a:t>
                      </a:r>
                    </a:p>
                  </a:txBody>
                  <a:tcPr marL="90966" marR="90966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0-7</a:t>
                      </a: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8-14,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рекомендуемый минимальный  результат выполнения экзаменационной работы – 8 баллов, при условии, что из них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не менее 3 баллов по модулю «Алгебра»,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не менее 2 баллов по модулю «Геометрия»,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не менее 2 баллов по модулю «Реальная математика»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15-21</a:t>
                      </a: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22-32</a:t>
                      </a: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модуль «Алгебра» – 14 баллов,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модуль «Геометрия» – 11 баллов,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модуль «Реальная математика» – 7 баллов</a:t>
                      </a:r>
                    </a:p>
                  </a:txBody>
                  <a:tcPr marL="90966" marR="90966" marT="45692" marB="456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Шкала перевода первичного балла </a:t>
            </a:r>
          </a:p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в отметку по 5-балльной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34950" y="1231900"/>
          <a:ext cx="11603038" cy="4846636"/>
        </p:xfrm>
        <a:graphic>
          <a:graphicData uri="http://schemas.openxmlformats.org/drawingml/2006/table">
            <a:tbl>
              <a:tblPr/>
              <a:tblGrid>
                <a:gridCol w="2767924"/>
                <a:gridCol w="1569313"/>
                <a:gridCol w="1668169"/>
                <a:gridCol w="1680525"/>
                <a:gridCol w="1570868"/>
                <a:gridCol w="2346239"/>
              </a:tblGrid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«2»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«3»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«4»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«5»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Макс.  первичный балл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0-12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13-25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26-36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37-46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0-11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12-19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20-26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27-32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История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0-12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13-23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24-34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35-44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0-14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15--24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25-33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34-39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7-13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14-18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19-23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0-28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29-45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46-58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59-70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5-11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12-17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18-22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Физика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0-9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10-19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20-30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31-40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Химия (без реального эксперимента)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9-17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18-26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27-34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Химия (с реальным экспериментом)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0-8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9-18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19-28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29-38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Шкала перевода первичного балла </a:t>
            </a:r>
          </a:p>
          <a:p>
            <a:pPr algn="ctr">
              <a:defRPr/>
            </a:pPr>
            <a:r>
              <a:rPr lang="ru-RU" sz="3800" b="1" dirty="0">
                <a:solidFill>
                  <a:srgbClr val="002060"/>
                </a:solidFill>
                <a:latin typeface="Cambria" pitchFamily="18" charset="0"/>
              </a:rPr>
              <a:t>в отметку по 5-балльной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814388" y="115888"/>
            <a:ext cx="1065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Cambria" panose="02040503050406030204" pitchFamily="18" charset="0"/>
              </a:rPr>
              <a:t>Результаты участников ГИА-9 </a:t>
            </a:r>
            <a:r>
              <a:rPr lang="ru-RU" altLang="ru-RU" sz="2000">
                <a:latin typeface="Cambria" panose="02040503050406030204" pitchFamily="18" charset="0"/>
              </a:rPr>
              <a:t>в </a:t>
            </a:r>
            <a:r>
              <a:rPr lang="ru-RU" altLang="ru-RU" sz="2000" i="1">
                <a:latin typeface="Cambria" panose="02040503050406030204" pitchFamily="18" charset="0"/>
              </a:rPr>
              <a:t>Калининградской области в 2016 году</a:t>
            </a:r>
            <a:endParaRPr lang="ru-RU" altLang="ru-RU" sz="20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7838" y="496888"/>
          <a:ext cx="11331573" cy="6137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435"/>
                <a:gridCol w="1519292"/>
                <a:gridCol w="1748117"/>
                <a:gridCol w="1250577"/>
                <a:gridCol w="981635"/>
                <a:gridCol w="1035424"/>
                <a:gridCol w="1237129"/>
                <a:gridCol w="1508964"/>
              </a:tblGrid>
              <a:tr h="86776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Предмет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 балл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«2»,%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«3»,%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«4»,%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»,%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Кол-во,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набр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 балл</a:t>
                      </a:r>
                      <a:endParaRPr lang="ru-RU" sz="1600" b="1" kern="1200" dirty="0">
                        <a:solidFill>
                          <a:srgbClr val="FFFF0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Русский язык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7791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10161" marR="10161" marT="7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21,50</a:t>
                      </a:r>
                    </a:p>
                  </a:txBody>
                  <a:tcPr marL="10161" marR="10161" marT="7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39,29</a:t>
                      </a:r>
                    </a:p>
                  </a:txBody>
                  <a:tcPr marL="10161" marR="10161" marT="7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38,94</a:t>
                      </a:r>
                    </a:p>
                  </a:txBody>
                  <a:tcPr marL="10161" marR="10161" marT="76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262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Математика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7795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3,76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2,07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34,87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48,24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14,83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Физика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1276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3,62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6,74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37,62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42,95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12,70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Химия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808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3,90</a:t>
                      </a: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4,85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29,95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36,01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29,46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52789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Информатика и ИКТ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1167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4,01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2,91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25,02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40,70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31,36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Биология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1994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3,20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12,59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57,42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27,13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2,86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История</a:t>
                      </a:r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2,98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28,27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49,17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19,24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3,33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География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1945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3,40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16,66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38,41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33,47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11,47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Английский язык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1059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4,12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4,15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19,07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37,20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39,57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Немецкий язык</a:t>
                      </a:r>
                      <a:endParaRPr lang="ru-RU" sz="1600" b="1" dirty="0"/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86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3,09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31,40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37,21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22,09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9,30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Обществознание</a:t>
                      </a:r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4945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3,36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10,39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47,32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38,16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4,13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  <a:tr h="431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Литература</a:t>
                      </a:r>
                    </a:p>
                  </a:txBody>
                  <a:tcPr marL="121944" marR="12194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1851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3,98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4,59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27,01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33,82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34,58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147</a:t>
                      </a:r>
                      <a:endParaRPr lang="ru-RU" sz="1600" b="1" dirty="0"/>
                    </a:p>
                  </a:txBody>
                  <a:tcPr marL="121944" marR="121944" marT="45739" marB="4573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Условия поступления в 10 класс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76250" y="1285875"/>
            <a:ext cx="11334750" cy="52863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Образовательная организация самостоятельно определяет перечень профильных классов с указанием профильных предметов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smtClean="0"/>
              <a:t>«Порядок организации индивидуального отбора учащихся при приеме в 10-ые в профильные классы МАОУ гимназия 32 для получения профильного среднего общего образования» - </a:t>
            </a:r>
            <a:r>
              <a:rPr lang="en-US" altLang="ru-RU" sz="1900" smtClean="0">
                <a:hlinkClick r:id="rId3"/>
              </a:rPr>
              <a:t>http://gimnaziya32.ucoz.ru/</a:t>
            </a:r>
            <a:endParaRPr lang="ru-RU" altLang="ru-RU" sz="19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smtClean="0"/>
              <a:t>«Положение об организации индивидуального отбора учащихся в 10-е профильные классы МАОУ гимназии №40 им. Ю.А. Гагарина» - </a:t>
            </a:r>
            <a:r>
              <a:rPr lang="en-US" altLang="ru-RU" sz="1900" smtClean="0">
                <a:hlinkClick r:id="rId4"/>
              </a:rPr>
              <a:t>http://gym40.ru/</a:t>
            </a:r>
            <a:endParaRPr lang="ru-RU" altLang="ru-RU" sz="19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smtClean="0"/>
              <a:t>«Положение об индивидуальном отборе обучающихся при приёме или переводе в 10 класс МАОУ гимназии №1 г. Советска» - </a:t>
            </a:r>
            <a:r>
              <a:rPr lang="en-US" altLang="ru-RU" sz="1900" smtClean="0">
                <a:hlinkClick r:id="rId5"/>
              </a:rPr>
              <a:t>http://1gym.schools39.ru/</a:t>
            </a:r>
            <a:endParaRPr lang="ru-RU" altLang="ru-RU" sz="19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smtClean="0"/>
              <a:t>"Порядок приема в МБОУ СОШ №1 обучающихся для получения среднего общего образования в 2016-2017 учебном году» - </a:t>
            </a:r>
            <a:r>
              <a:rPr lang="en-US" altLang="ru-RU" sz="1900" smtClean="0">
                <a:hlinkClick r:id="rId6"/>
              </a:rPr>
              <a:t>http://svetlyschool1.narod.ru/</a:t>
            </a:r>
            <a:endParaRPr lang="ru-RU" altLang="ru-RU" sz="19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smtClean="0"/>
              <a:t>«Положение о порядке приема, перевода и отчисления обучающихся в МАОУ «Полесская средняя общеобразовательная школа» - </a:t>
            </a:r>
            <a:r>
              <a:rPr lang="en-US" altLang="ru-RU" sz="1900" smtClean="0">
                <a:hlinkClick r:id="rId7"/>
              </a:rPr>
              <a:t>http://polessk-school.ru/</a:t>
            </a:r>
            <a:endParaRPr lang="ru-RU" altLang="ru-RU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4412"/>
          </a:xfrm>
        </p:spPr>
        <p:txBody>
          <a:bodyPr/>
          <a:lstStyle/>
          <a:p>
            <a:r>
              <a:rPr lang="ru-RU" altLang="ru-RU" sz="2800" b="1" smtClean="0"/>
              <a:t>Условия поступления в 10 класс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1800" b="1" smtClean="0">
                <a:solidFill>
                  <a:srgbClr val="FF0000"/>
                </a:solidFill>
              </a:rPr>
              <a:t>Образовательная организация самостоятельно определяет перечень профильных классов с указанием профильных предметов</a:t>
            </a:r>
            <a:endParaRPr lang="ru-RU" altLang="ru-RU" sz="1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9763" y="1300163"/>
          <a:ext cx="10828336" cy="524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084"/>
                <a:gridCol w="2707084"/>
                <a:gridCol w="2707084"/>
                <a:gridCol w="2707084"/>
              </a:tblGrid>
              <a:tr h="9145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Общеобразовательная организация</a:t>
                      </a:r>
                      <a:endParaRPr lang="ru-RU" sz="18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Профиль</a:t>
                      </a:r>
                      <a:endParaRPr lang="ru-RU" sz="18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Предметы, ко которым осуществляется углубленное изучение</a:t>
                      </a:r>
                      <a:endParaRPr lang="ru-RU" sz="18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Экзамены по выбору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 в форме ОГЭ для поступления в 10 </a:t>
                      </a:r>
                      <a:r>
                        <a:rPr lang="ru-RU" sz="1800" dirty="0" err="1" smtClean="0"/>
                        <a:t>кл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marL="91444" marR="91444" marT="45729" marB="45729" anchor="ctr"/>
                </a:tc>
              </a:tr>
              <a:tr h="9145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МАОУ гимназия №32 г. Калининграда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Физико-математический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</a:p>
                    <a:p>
                      <a:r>
                        <a:rPr lang="ru-RU" sz="1800" dirty="0" smtClean="0"/>
                        <a:t>Физика</a:t>
                      </a:r>
                    </a:p>
                    <a:p>
                      <a:r>
                        <a:rPr lang="ru-RU" sz="1800" dirty="0" smtClean="0"/>
                        <a:t>Информатика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Физика</a:t>
                      </a:r>
                    </a:p>
                    <a:p>
                      <a:r>
                        <a:rPr lang="ru-RU" sz="1800" dirty="0" smtClean="0"/>
                        <a:t>Информатика</a:t>
                      </a:r>
                    </a:p>
                    <a:p>
                      <a:r>
                        <a:rPr lang="ru-RU" sz="1800" dirty="0" smtClean="0"/>
                        <a:t>Английский язык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</a:tr>
              <a:tr h="9145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МАОУ</a:t>
                      </a:r>
                      <a:r>
                        <a:rPr lang="ru-RU" sz="1800" baseline="0" dirty="0" smtClean="0"/>
                        <a:t> гимназия №40 г. Калининграда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Физико-математический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</a:p>
                    <a:p>
                      <a:r>
                        <a:rPr lang="ru-RU" sz="1800" dirty="0" smtClean="0"/>
                        <a:t>Физика</a:t>
                      </a:r>
                    </a:p>
                    <a:p>
                      <a:r>
                        <a:rPr lang="ru-RU" sz="1800" dirty="0" smtClean="0"/>
                        <a:t>Информатика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</a:p>
                    <a:p>
                      <a:r>
                        <a:rPr lang="ru-RU" sz="1800" dirty="0" smtClean="0"/>
                        <a:t>Физика</a:t>
                      </a:r>
                    </a:p>
                    <a:p>
                      <a:r>
                        <a:rPr lang="ru-RU" sz="1800" dirty="0" smtClean="0"/>
                        <a:t>информатика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</a:tr>
              <a:tr h="9145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МАОУ гимназия №1 г. Советска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Многопрофильный класс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предмета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предмета</a:t>
                      </a:r>
                      <a:r>
                        <a:rPr lang="ru-RU" sz="1800" baseline="0" dirty="0" smtClean="0"/>
                        <a:t> обязательных и два по выбору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</a:tr>
              <a:tr h="9465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МБОУ СОШ №1</a:t>
                      </a:r>
                      <a:r>
                        <a:rPr lang="ru-RU" sz="1800" baseline="0" dirty="0" smtClean="0"/>
                        <a:t> г. Светлый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Социально-гуманитарный</a:t>
                      </a: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68583" marR="68583" marT="0" marB="0"/>
                </a:tc>
              </a:tr>
              <a:tr h="6402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МБОУ «</a:t>
                      </a:r>
                      <a:r>
                        <a:rPr lang="ru-RU" sz="1800" dirty="0" err="1" smtClean="0"/>
                        <a:t>Полесская</a:t>
                      </a:r>
                      <a:r>
                        <a:rPr lang="ru-RU" sz="1800" dirty="0" smtClean="0"/>
                        <a:t> СОШ»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Физико-математический</a:t>
                      </a: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Два предмета</a:t>
                      </a:r>
                      <a:endParaRPr lang="ru-RU" sz="1800" dirty="0"/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</a:p>
                    <a:p>
                      <a:r>
                        <a:rPr lang="ru-RU" sz="1800" dirty="0" smtClean="0"/>
                        <a:t>Физика или информатика</a:t>
                      </a:r>
                    </a:p>
                  </a:txBody>
                  <a:tcPr marL="91444" marR="91444" marT="45729" marB="4572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одзаголовок 4"/>
          <p:cNvSpPr txBox="1">
            <a:spLocks/>
          </p:cNvSpPr>
          <p:nvPr/>
        </p:nvSpPr>
        <p:spPr bwMode="auto">
          <a:xfrm>
            <a:off x="1011238" y="442913"/>
            <a:ext cx="95027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ru-RU" altLang="ru-RU" sz="27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8475" y="1782763"/>
            <a:ext cx="5640388" cy="847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b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Сочинение (изложение) как допуск к ГИА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5138" y="3987800"/>
            <a:ext cx="5641975" cy="909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b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Устная часть по иностранным языкам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71488" y="2860675"/>
            <a:ext cx="5646737" cy="969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b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Разделение ЕГЭ по математике на базовый и профильный уровни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35738" y="2166938"/>
            <a:ext cx="5165725" cy="23510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b="1" u="sng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Периоды проведения экзаменов:</a:t>
            </a:r>
          </a:p>
          <a:p>
            <a:pPr algn="ctr">
              <a:defRPr/>
            </a:pPr>
            <a:endParaRPr lang="ru-RU" sz="21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Досрочный период: март-апрель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Основной период: май-июнь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Регистрация до 1 февраля 2017 г.</a:t>
            </a:r>
          </a:p>
          <a:p>
            <a:pPr algn="ctr">
              <a:defRPr/>
            </a:pPr>
            <a:endParaRPr lang="ru-RU" sz="2100" b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2100" b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>
            <a:spLocks noChangeArrowheads="1"/>
          </p:cNvSpPr>
          <p:nvPr/>
        </p:nvSpPr>
        <p:spPr bwMode="auto">
          <a:xfrm>
            <a:off x="1023938" y="327025"/>
            <a:ext cx="9982200" cy="1044575"/>
          </a:xfrm>
          <a:custGeom>
            <a:avLst/>
            <a:gdLst>
              <a:gd name="T0" fmla="*/ 9982200 w 9982200"/>
              <a:gd name="T1" fmla="*/ 522288 h 1044575"/>
              <a:gd name="T2" fmla="*/ 4991100 w 9982200"/>
              <a:gd name="T3" fmla="*/ 1044575 h 1044575"/>
              <a:gd name="T4" fmla="*/ 0 w 9982200"/>
              <a:gd name="T5" fmla="*/ 522288 h 1044575"/>
              <a:gd name="T6" fmla="*/ 4991100 w 9982200"/>
              <a:gd name="T7" fmla="*/ 0 h 1044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0992 w 9982200"/>
              <a:gd name="T13" fmla="*/ 50992 h 1044575"/>
              <a:gd name="T14" fmla="*/ 9931208 w 9982200"/>
              <a:gd name="T15" fmla="*/ 993583 h 1044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4575">
                <a:moveTo>
                  <a:pt x="174099" y="0"/>
                </a:moveTo>
                <a:lnTo>
                  <a:pt x="9982200" y="0"/>
                </a:lnTo>
                <a:lnTo>
                  <a:pt x="9982200" y="870476"/>
                </a:lnTo>
                <a:cubicBezTo>
                  <a:pt x="9982200" y="966628"/>
                  <a:pt x="9904253" y="1044574"/>
                  <a:pt x="9808101" y="1044574"/>
                </a:cubicBezTo>
                <a:lnTo>
                  <a:pt x="0" y="1044575"/>
                </a:lnTo>
                <a:lnTo>
                  <a:pt x="0" y="174099"/>
                </a:lnTo>
                <a:lnTo>
                  <a:pt x="-1" y="174098"/>
                </a:lnTo>
                <a:cubicBezTo>
                  <a:pt x="-1" y="77946"/>
                  <a:pt x="77946" y="-1"/>
                  <a:pt x="174099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latin typeface="Cambria" pitchFamily="18" charset="0"/>
              </a:rPr>
              <a:t>ЕГЭ (11 класс)</a:t>
            </a:r>
            <a:r>
              <a:rPr lang="ru-RU" sz="5400" b="1" dirty="0">
                <a:latin typeface="Cambria" pitchFamily="18" charset="0"/>
              </a:rPr>
              <a:t>   </a:t>
            </a:r>
            <a:r>
              <a:rPr lang="ru-RU" sz="5400" b="1" dirty="0">
                <a:solidFill>
                  <a:srgbClr val="002060"/>
                </a:solidFill>
                <a:latin typeface="Cambria" pitchFamily="18" charset="0"/>
              </a:rPr>
              <a:t>2017</a:t>
            </a:r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ГРАФИКА МЕРОПРИЯТИЙ </a:t>
            </a:r>
            <a:r>
              <a:rPr lang="ru-RU" b="1" dirty="0" smtClean="0">
                <a:solidFill>
                  <a:srgbClr val="C00000"/>
                </a:solidFill>
              </a:rPr>
              <a:t>ГИА </a:t>
            </a:r>
            <a:r>
              <a:rPr lang="en-US" b="1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11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2016-2017 гг.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/>
            <a:r>
              <a:rPr lang="ru-RU" altLang="ru-RU" b="1" smtClean="0">
                <a:solidFill>
                  <a:srgbClr val="C00000"/>
                </a:solidFill>
              </a:rPr>
              <a:t>До </a:t>
            </a:r>
            <a:r>
              <a:rPr lang="en-US" altLang="ru-RU" b="1" smtClean="0">
                <a:solidFill>
                  <a:srgbClr val="C00000"/>
                </a:solidFill>
              </a:rPr>
              <a:t>1 </a:t>
            </a:r>
            <a:r>
              <a:rPr lang="ru-RU" altLang="ru-RU" b="1" smtClean="0">
                <a:solidFill>
                  <a:srgbClr val="C00000"/>
                </a:solidFill>
              </a:rPr>
              <a:t>февраля</a:t>
            </a:r>
            <a:r>
              <a:rPr lang="en-US" altLang="ru-RU" b="1" smtClean="0">
                <a:solidFill>
                  <a:srgbClr val="C00000"/>
                </a:solidFill>
              </a:rPr>
              <a:t> 2017 г.</a:t>
            </a:r>
            <a:r>
              <a:rPr lang="ru-RU" altLang="ru-RU" b="1" smtClean="0">
                <a:solidFill>
                  <a:srgbClr val="C00000"/>
                </a:solidFill>
              </a:rPr>
              <a:t> </a:t>
            </a:r>
            <a:endParaRPr lang="ru-RU" altLang="ru-RU" smtClean="0">
              <a:solidFill>
                <a:srgbClr val="C00000"/>
              </a:solidFill>
            </a:endParaRPr>
          </a:p>
          <a:p>
            <a:pPr eaLnBrk="1" fontAlgn="ctr" hangingPunct="1">
              <a:buFont typeface="Arial" panose="020B0604020202020204" pitchFamily="34" charset="0"/>
              <a:buNone/>
            </a:pPr>
            <a:r>
              <a:rPr lang="ru-RU" altLang="ru-RU" b="1" smtClean="0"/>
              <a:t>	Завершение приема заявлений на участие в </a:t>
            </a:r>
            <a:r>
              <a:rPr lang="ru-RU" altLang="ru-RU" b="1" smtClean="0">
                <a:solidFill>
                  <a:srgbClr val="C00000"/>
                </a:solidFill>
              </a:rPr>
              <a:t>ГИА-11</a:t>
            </a:r>
            <a:r>
              <a:rPr lang="ru-RU" altLang="ru-RU" b="1" smtClean="0"/>
              <a:t> от участников экзаменов (выбор экзаменов) 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398463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 РАСПИСАНИЯ </a:t>
            </a:r>
            <a:r>
              <a:rPr lang="ru-RU" sz="2800" b="1" dirty="0" smtClean="0">
                <a:solidFill>
                  <a:srgbClr val="FF0000"/>
                </a:solidFill>
              </a:rPr>
              <a:t>ГИА-11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2016-2017 гг.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11213" y="927100"/>
          <a:ext cx="105156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20"/>
                <a:gridCol w="7545280"/>
              </a:tblGrid>
              <a:tr h="37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Конкретные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Наименования мероприятий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декабря 2016 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срок проведения итогового сочинения (изложения)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98513" y="1782763"/>
            <a:ext cx="10515600" cy="398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Досрочный период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/>
        </p:nvGraphicFramePr>
        <p:xfrm>
          <a:off x="811213" y="2316163"/>
          <a:ext cx="10515600" cy="3705223"/>
        </p:xfrm>
        <a:graphic>
          <a:graphicData uri="http://schemas.openxmlformats.org/drawingml/2006/table">
            <a:tbl>
              <a:tblPr/>
              <a:tblGrid>
                <a:gridCol w="1728787"/>
                <a:gridCol w="4394200"/>
                <a:gridCol w="4392613"/>
              </a:tblGrid>
              <a:tr h="371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ЕГЭ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ГВЭ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марта (вт)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Б, 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марта (чт)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история, 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история, 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марта (сб)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(устн)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марта (пн)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марта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языки, биология, 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языки, биология, 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марта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обществознание, география, 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обществознание, география, 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апреля (пн)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литература, химия, информатика и ИКТ, иностранные языки (устн), история,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литература, химия, информатика и ИКТ, иностранные языки, история,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апреля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иностранные языки, география, обществознание, физика, биология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география, обществознание, физика, биология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апреля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язык, математика Б, 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язык, математика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31863" y="198438"/>
            <a:ext cx="10515600" cy="398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 РАСПИСАНИЯ </a:t>
            </a:r>
            <a:r>
              <a:rPr lang="ru-RU" sz="2800" b="1" dirty="0" smtClean="0">
                <a:solidFill>
                  <a:srgbClr val="FF0000"/>
                </a:solidFill>
              </a:rPr>
              <a:t>ГИА-11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2016-2017 гг. (основной период)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/>
        </p:nvGraphicFramePr>
        <p:xfrm>
          <a:off x="322263" y="554038"/>
          <a:ext cx="11672887" cy="6181725"/>
        </p:xfrm>
        <a:graphic>
          <a:graphicData uri="http://schemas.openxmlformats.org/drawingml/2006/table">
            <a:tbl>
              <a:tblPr/>
              <a:tblGrid>
                <a:gridCol w="1765300"/>
                <a:gridCol w="5030787"/>
                <a:gridCol w="4876800"/>
              </a:tblGrid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мая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мая (пн)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мая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 и ИКТ, химия, 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 и ИКТ, химия, 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июня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июня (пн)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июня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июня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языки, 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языки, 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июня (вт)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физика, 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физика, 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июня (чт)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 (устн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июня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 (устн)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июня (пн)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география, химия, история, информатика и ИКТ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география, химия, история, информатика и ИКТ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(вт)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литература, физика, биология, иностранные языки, обществознание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литература, физика, биология, иностранные языки, общ-во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июня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русский язык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русский язык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июня (чт)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математика Б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математика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июня (ср)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математика  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июня (чт)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иностранные языки (устн)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июня (пт)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по всем предметам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резерв: по всем предметам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азвание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4375"/>
          </a:xfrm>
        </p:spPr>
        <p:txBody>
          <a:bodyPr/>
          <a:lstStyle/>
          <a:p>
            <a:pPr algn="l" eaLnBrk="1" hangingPunct="1"/>
            <a:r>
              <a:rPr lang="ru-RU" altLang="ru-RU" sz="4000" smtClean="0"/>
              <a:t>Вопросы</a:t>
            </a:r>
          </a:p>
        </p:txBody>
      </p:sp>
      <p:sp>
        <p:nvSpPr>
          <p:cNvPr id="74753" name="Содержимое 1"/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705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 системе образования КО.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9-тый и 11-тый класс – особые школьные годы ребенка. Советы психолога.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Итоговая аттестация выпускников 9-х и 11-х классов: изменения 2016/17, особенности экзаменов по математике, русскому и иностранным языкам, темы сочинений.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Профильное обучение и профессиональное образование: условия поступления, перспективные направления.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Дополнительные возможности для выпускника: олимпиадная подготовка, </a:t>
            </a:r>
            <a:r>
              <a:rPr lang="ru-RU" dirty="0" err="1" smtClean="0"/>
              <a:t>волонтерство</a:t>
            </a:r>
            <a:r>
              <a:rPr lang="ru-RU" dirty="0" smtClean="0"/>
              <a:t>, нормы ГТО.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Ответы на вопросы.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1337925" cy="5133973"/>
        </p:xfrm>
        <a:graphic>
          <a:graphicData uri="http://schemas.openxmlformats.org/drawingml/2006/table">
            <a:tbl>
              <a:tblPr/>
              <a:tblGrid>
                <a:gridCol w="3094199"/>
                <a:gridCol w="8243726"/>
              </a:tblGrid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Изменение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Нет изменений структуры и содержания КИМ.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Математика профильная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6" marR="9143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Математика базовая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6" marR="9143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6" marR="9143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6" marR="9143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6" marR="9143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7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Нет изменений структуры и содержания КИМ.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Уточнена формулировка задания 3 устной части экзамена.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944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История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Нет изменений структуры и содержания КИМ.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 максимальный балл за выполнения заданий 3 и 8 (2 балла вместо 1).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Усовершенствованы формулировка задания 25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кретерии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его оценивания.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46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Демоверсии КИМ и открытый банк заданий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сайте ФИПИ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hlinkClick r:id="rId3"/>
                        </a:rPr>
                        <a:t>http://www.fipi.ru/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804863" y="358775"/>
            <a:ext cx="9982200" cy="1046163"/>
          </a:xfrm>
          <a:custGeom>
            <a:avLst/>
            <a:gdLst>
              <a:gd name="T0" fmla="*/ 9982200 w 9982200"/>
              <a:gd name="T1" fmla="*/ 523082 h 1046163"/>
              <a:gd name="T2" fmla="*/ 4991100 w 9982200"/>
              <a:gd name="T3" fmla="*/ 1046163 h 1046163"/>
              <a:gd name="T4" fmla="*/ 0 w 9982200"/>
              <a:gd name="T5" fmla="*/ 523082 h 1046163"/>
              <a:gd name="T6" fmla="*/ 4991100 w 9982200"/>
              <a:gd name="T7" fmla="*/ 0 h 1046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3"/>
              <a:gd name="T14" fmla="*/ 9931131 w 9982200"/>
              <a:gd name="T15" fmla="*/ 995094 h 1046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3">
                <a:moveTo>
                  <a:pt x="174364" y="0"/>
                </a:moveTo>
                <a:lnTo>
                  <a:pt x="9982200" y="0"/>
                </a:lnTo>
                <a:lnTo>
                  <a:pt x="9982200" y="871799"/>
                </a:lnTo>
                <a:cubicBezTo>
                  <a:pt x="9982200" y="968097"/>
                  <a:pt x="9904134" y="1046162"/>
                  <a:pt x="9807836" y="1046162"/>
                </a:cubicBezTo>
                <a:lnTo>
                  <a:pt x="0" y="1046163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Изменения в КИМ  ЕГЭ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1337925" cy="4127594"/>
        </p:xfrm>
        <a:graphic>
          <a:graphicData uri="http://schemas.openxmlformats.org/drawingml/2006/table">
            <a:tbl>
              <a:tblPr/>
              <a:tblGrid>
                <a:gridCol w="2681416"/>
                <a:gridCol w="8656509"/>
              </a:tblGrid>
              <a:tr h="39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36" marR="91436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Изменение</a:t>
                      </a:r>
                    </a:p>
                  </a:txBody>
                  <a:tcPr marL="91436" marR="91436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3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Существенных изменений нет.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Структура блока заданий части 1 (раздел «Право»), унифицирована по образцу структуры блоков других разделов курса: добавлено задание 17 на выбор верных суждений, задание 19 в том виде, как оно существовало в КИМ прошлых лет  исключено.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493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Физика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Существенные изменения.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Изменена структура части 1 экзаменационной работы, часть 2 оставлена без изменений.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 экзаменационной работы исключены задания с выбором одного верного ответа и добавлены задания с кратким ответом.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43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Демоверсии КИМ и открытый банк заданий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сайте ФИПИ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hlinkClick r:id="rId3"/>
                        </a:rPr>
                        <a:t>http://www.fipi.ru/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804863" y="358775"/>
            <a:ext cx="9982200" cy="1046163"/>
          </a:xfrm>
          <a:custGeom>
            <a:avLst/>
            <a:gdLst>
              <a:gd name="T0" fmla="*/ 9982200 w 9982200"/>
              <a:gd name="T1" fmla="*/ 523082 h 1046163"/>
              <a:gd name="T2" fmla="*/ 4991100 w 9982200"/>
              <a:gd name="T3" fmla="*/ 1046163 h 1046163"/>
              <a:gd name="T4" fmla="*/ 0 w 9982200"/>
              <a:gd name="T5" fmla="*/ 523082 h 1046163"/>
              <a:gd name="T6" fmla="*/ 4991100 w 9982200"/>
              <a:gd name="T7" fmla="*/ 0 h 1046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3"/>
              <a:gd name="T14" fmla="*/ 9931131 w 9982200"/>
              <a:gd name="T15" fmla="*/ 995094 h 1046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3">
                <a:moveTo>
                  <a:pt x="174364" y="0"/>
                </a:moveTo>
                <a:lnTo>
                  <a:pt x="9982200" y="0"/>
                </a:lnTo>
                <a:lnTo>
                  <a:pt x="9982200" y="871799"/>
                </a:lnTo>
                <a:cubicBezTo>
                  <a:pt x="9982200" y="968097"/>
                  <a:pt x="9904134" y="1046162"/>
                  <a:pt x="9807836" y="1046162"/>
                </a:cubicBezTo>
                <a:lnTo>
                  <a:pt x="0" y="1046163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Изменения в КИМ  ЕГЭ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1337925" cy="4280012"/>
        </p:xfrm>
        <a:graphic>
          <a:graphicData uri="http://schemas.openxmlformats.org/drawingml/2006/table">
            <a:tbl>
              <a:tblPr/>
              <a:tblGrid>
                <a:gridCol w="2681416"/>
                <a:gridCol w="8656509"/>
              </a:tblGrid>
              <a:tr h="396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36" marR="91436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Изменение</a:t>
                      </a:r>
                    </a:p>
                  </a:txBody>
                  <a:tcPr marL="91436" marR="91436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3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Существенные изменения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Оптимизирована структура экзаменационной работы: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Исключены задания с выбором одного ответа.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Сокращено количество заданий с 40 до 28.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Уменьшен максимальный первичный балл с 61 в 2016 г. до 59 в 2017 г.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Увеличена продолжительность  экзамена с 180 до 210 минут.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данными.</a:t>
                      </a:r>
                    </a:p>
                  </a:txBody>
                  <a:tcPr marL="91436" marR="9143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4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Демоверсии КИМ и открытый банк заданий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сайте ФИПИ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hlinkClick r:id="rId3"/>
                        </a:rPr>
                        <a:t>http://www.fipi.ru/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804863" y="358775"/>
            <a:ext cx="9982200" cy="1046163"/>
          </a:xfrm>
          <a:custGeom>
            <a:avLst/>
            <a:gdLst>
              <a:gd name="T0" fmla="*/ 9982200 w 9982200"/>
              <a:gd name="T1" fmla="*/ 523082 h 1046163"/>
              <a:gd name="T2" fmla="*/ 4991100 w 9982200"/>
              <a:gd name="T3" fmla="*/ 1046163 h 1046163"/>
              <a:gd name="T4" fmla="*/ 0 w 9982200"/>
              <a:gd name="T5" fmla="*/ 523082 h 1046163"/>
              <a:gd name="T6" fmla="*/ 4991100 w 9982200"/>
              <a:gd name="T7" fmla="*/ 0 h 1046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3"/>
              <a:gd name="T14" fmla="*/ 9931131 w 9982200"/>
              <a:gd name="T15" fmla="*/ 995094 h 1046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3">
                <a:moveTo>
                  <a:pt x="174364" y="0"/>
                </a:moveTo>
                <a:lnTo>
                  <a:pt x="9982200" y="0"/>
                </a:lnTo>
                <a:lnTo>
                  <a:pt x="9982200" y="871799"/>
                </a:lnTo>
                <a:cubicBezTo>
                  <a:pt x="9982200" y="968097"/>
                  <a:pt x="9904134" y="1046162"/>
                  <a:pt x="9807836" y="1046162"/>
                </a:cubicBezTo>
                <a:lnTo>
                  <a:pt x="0" y="1046163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Изменения в КИМ  ЕГЭ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1337925" cy="4554559"/>
        </p:xfrm>
        <a:graphic>
          <a:graphicData uri="http://schemas.openxmlformats.org/drawingml/2006/table">
            <a:tbl>
              <a:tblPr/>
              <a:tblGrid>
                <a:gridCol w="2681416"/>
                <a:gridCol w="8656509"/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Изменение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3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Химия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Существенные изменения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Оптимизирована структура экзаменационной работы: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Уменьшено общее количество заданий с 40 в 2016 г. до 34.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</a:t>
                      </a:r>
                    </a:p>
                    <a:p>
                      <a:pPr marL="457200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Максимальный первичный балл за выполнение экзаменационной работы в целом составит 60 баллов (вместо 64 баллов в 2016 году).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45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Демоверсии КИМ и открытый банк заданий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сайте ФИПИ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hlinkClick r:id="rId3"/>
                        </a:rPr>
                        <a:t>http://www.fipi.ru/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804863" y="358775"/>
            <a:ext cx="9982200" cy="1046163"/>
          </a:xfrm>
          <a:custGeom>
            <a:avLst/>
            <a:gdLst>
              <a:gd name="T0" fmla="*/ 9982200 w 9982200"/>
              <a:gd name="T1" fmla="*/ 523082 h 1046163"/>
              <a:gd name="T2" fmla="*/ 4991100 w 9982200"/>
              <a:gd name="T3" fmla="*/ 1046163 h 1046163"/>
              <a:gd name="T4" fmla="*/ 0 w 9982200"/>
              <a:gd name="T5" fmla="*/ 523082 h 1046163"/>
              <a:gd name="T6" fmla="*/ 4991100 w 9982200"/>
              <a:gd name="T7" fmla="*/ 0 h 1046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3"/>
              <a:gd name="T14" fmla="*/ 9931131 w 9982200"/>
              <a:gd name="T15" fmla="*/ 995094 h 1046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3">
                <a:moveTo>
                  <a:pt x="174364" y="0"/>
                </a:moveTo>
                <a:lnTo>
                  <a:pt x="9982200" y="0"/>
                </a:lnTo>
                <a:lnTo>
                  <a:pt x="9982200" y="871799"/>
                </a:lnTo>
                <a:cubicBezTo>
                  <a:pt x="9982200" y="968097"/>
                  <a:pt x="9904134" y="1046162"/>
                  <a:pt x="9807836" y="1046162"/>
                </a:cubicBezTo>
                <a:lnTo>
                  <a:pt x="0" y="1046163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Изменения в КИМ  ЕГЭ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2588" y="1241425"/>
          <a:ext cx="11577637" cy="5547090"/>
        </p:xfrm>
        <a:graphic>
          <a:graphicData uri="http://schemas.openxmlformats.org/drawingml/2006/table">
            <a:tbl>
              <a:tblPr/>
              <a:tblGrid>
                <a:gridCol w="2841897"/>
                <a:gridCol w="8735740"/>
              </a:tblGrid>
              <a:tr h="408398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Начало 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проведения: 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10:00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Продолжительность проведения: 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235 минут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Размещение тем сочинений за 15 минут до начала экзамена на сайтах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fipi.ru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ege.edu.ru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ege.baltinform.ru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Оценка – 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«зачет-незачет»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Сочинение – форма индивидуальных достижений абитуриентов (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этом году 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все индивидуальные достижения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абитуриенту могут начислить не более 10 баллов, которые суммируются с результатами ЕГЭ. При этом решение учитывать или нет индивидуальные достижения каждый вуз принимает сам, предварительно разместив информацию об этом в правилах приема, которые должны быть опубликованы до 1 октября 2016 г.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Доступен просмотр образов бланков итогового сочинения (изложения) на федеральном портале ЕГЭ по адресу: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http://check.ege.edu.ru/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Срок проведения</a:t>
                      </a: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Открытые тематические направления сочинения:</a:t>
                      </a: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07.12.201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«Разум и чувство»;               «Честь и бесчестие»;</a:t>
                      </a:r>
                    </a:p>
                    <a:p>
                      <a:pPr algn="l" fontAlgn="base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«Победа и поражение»;       «Опыт и ошибки»;</a:t>
                      </a:r>
                    </a:p>
                    <a:p>
                      <a:pPr algn="l" fontAlgn="base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«Дружба и вражда».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.02.201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.05.201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>
            <a:spLocks noChangeArrowheads="1"/>
          </p:cNvSpPr>
          <p:nvPr/>
        </p:nvSpPr>
        <p:spPr bwMode="auto">
          <a:xfrm>
            <a:off x="1219200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Сочинение (изложение)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95300" y="1395413"/>
          <a:ext cx="11285538" cy="4708526"/>
        </p:xfrm>
        <a:graphic>
          <a:graphicData uri="http://schemas.openxmlformats.org/drawingml/2006/table">
            <a:tbl>
              <a:tblPr/>
              <a:tblGrid>
                <a:gridCol w="6349999"/>
                <a:gridCol w="4935539"/>
              </a:tblGrid>
              <a:tr h="823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В соответствии с Концепцией развития математического образования в РФ,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ЕГЭ по математике разделен на два уровня:</a:t>
                      </a:r>
                    </a:p>
                  </a:txBody>
                  <a:tcPr marL="91447" marR="9144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F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Arial" pitchFamily="34" charset="0"/>
                        </a:rPr>
                        <a:t>Базовый</a:t>
                      </a:r>
                    </a:p>
                  </a:txBody>
                  <a:tcPr marL="91447" marR="91447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F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Arial" pitchFamily="34" charset="0"/>
                        </a:rPr>
                        <a:t>Профильный</a:t>
                      </a:r>
                    </a:p>
                  </a:txBody>
                  <a:tcPr marL="91447" marR="91447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95525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Аттестат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Поступление в вуз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на направления подготовки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без математики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5-балльная система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 заданий с ответом в краткой форме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Минимальный порог – 3 (7 заданий в 2015 г.)</a:t>
                      </a:r>
                    </a:p>
                  </a:txBody>
                  <a:tcPr marL="91447" marR="91447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Поступление в вуз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Модель 2014 года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100-балльная система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Минимальный порог - 27</a:t>
                      </a:r>
                    </a:p>
                  </a:txBody>
                  <a:tcPr marL="91447" marR="91447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8937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Выпускники могут сдавать оба уровня одновременно либо один из уровней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Пересдача только одного экзамена</a:t>
                      </a:r>
                    </a:p>
                  </a:txBody>
                  <a:tcPr marL="91447" marR="91447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Математика</a:t>
            </a:r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Примеры заданий по математике:</a:t>
            </a:r>
          </a:p>
        </p:txBody>
      </p:sp>
      <p:sp>
        <p:nvSpPr>
          <p:cNvPr id="53251" name="Текст 12"/>
          <p:cNvSpPr>
            <a:spLocks noGrp="1"/>
          </p:cNvSpPr>
          <p:nvPr>
            <p:ph type="body" idx="1"/>
          </p:nvPr>
        </p:nvSpPr>
        <p:spPr>
          <a:xfrm>
            <a:off x="666750" y="1143000"/>
            <a:ext cx="5386388" cy="639763"/>
          </a:xfrm>
        </p:spPr>
        <p:txBody>
          <a:bodyPr/>
          <a:lstStyle/>
          <a:p>
            <a:pPr eaLnBrk="1" hangingPunct="1"/>
            <a:r>
              <a:rPr lang="ru-RU" altLang="ru-RU" smtClean="0"/>
              <a:t>Базовый уровень</a:t>
            </a:r>
          </a:p>
        </p:txBody>
      </p:sp>
      <p:sp>
        <p:nvSpPr>
          <p:cNvPr id="53252" name="Содержимое 2"/>
          <p:cNvSpPr>
            <a:spLocks noGrp="1"/>
          </p:cNvSpPr>
          <p:nvPr>
            <p:ph sz="half" idx="2"/>
          </p:nvPr>
        </p:nvSpPr>
        <p:spPr>
          <a:xfrm>
            <a:off x="285750" y="1714500"/>
            <a:ext cx="5995988" cy="47863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1.   </a:t>
            </a:r>
            <a:r>
              <a:rPr lang="ru-RU" altLang="ru-RU" sz="2000" smtClean="0"/>
              <a:t>Ивану Кузьмичу начислена заработная плата 20 000 рублей. Из этой суммы вычитается налог на доходы физических лиц в размере 13%. Сколько рублей он получит после уплаты подоходного налога?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Ответ: ___________________________.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2.   ЕГЭ по физике сдавали 25 выпускников школы, что составляет треть от общего числа выпускников. Сколько выпускников этой школы не сдавали экзамен по физике?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Ответ: ___________________________.</a:t>
            </a:r>
          </a:p>
        </p:txBody>
      </p:sp>
      <p:sp>
        <p:nvSpPr>
          <p:cNvPr id="53253" name="Текст 13"/>
          <p:cNvSpPr>
            <a:spLocks noGrp="1"/>
          </p:cNvSpPr>
          <p:nvPr>
            <p:ph type="body" sz="quarter" idx="3"/>
          </p:nvPr>
        </p:nvSpPr>
        <p:spPr>
          <a:xfrm>
            <a:off x="6286500" y="1214438"/>
            <a:ext cx="5389563" cy="639762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Профильный уровень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6000750" y="1785938"/>
            <a:ext cx="5905500" cy="4340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1.  Ребро куба равно корень из 6.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 Найдите расстояние между диагональю куба и диагональю любой из его граней.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2.  Решите уравнение: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(8cos</a:t>
            </a:r>
            <a:r>
              <a:rPr lang="ru-RU" baseline="30000" dirty="0" smtClean="0"/>
              <a:t>2</a:t>
            </a:r>
            <a:r>
              <a:rPr lang="ru-RU" dirty="0" smtClean="0"/>
              <a:t>x - 6cosx - 5)•log</a:t>
            </a:r>
            <a:r>
              <a:rPr lang="ru-RU" baseline="-25000" dirty="0" smtClean="0"/>
              <a:t>7</a:t>
            </a:r>
            <a:r>
              <a:rPr lang="ru-RU" dirty="0" smtClean="0"/>
              <a:t>(</a:t>
            </a:r>
            <a:r>
              <a:rPr lang="ru-RU" dirty="0" err="1" smtClean="0"/>
              <a:t>sinx</a:t>
            </a:r>
            <a:r>
              <a:rPr lang="ru-RU" dirty="0" smtClean="0"/>
              <a:t>) = 0. 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3.  Радиус окружности, описанной около ∆ АВС, равен 13, </a:t>
            </a:r>
            <a:r>
              <a:rPr lang="ru-RU" dirty="0" err="1" smtClean="0"/>
              <a:t>Cos</a:t>
            </a:r>
            <a:r>
              <a:rPr lang="ru-RU" dirty="0" smtClean="0"/>
              <a:t> ВАС = - 5/13. Высота, проведённая к стороне ВС, равна 5. Найдите длину той хорды АМ описанной окружности, которая делится пополам стороной ВС.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0" y="6021388"/>
            <a:ext cx="9810750" cy="776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tx1"/>
                </a:solidFill>
                <a:hlinkClick r:id="rId3"/>
              </a:rPr>
              <a:t>Демоверсии ЕГЭ 2017 по всем предметам</a:t>
            </a:r>
            <a:endParaRPr lang="ru-RU" sz="2800" u="sng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solidFill>
                  <a:schemeClr val="tx1"/>
                </a:solidFill>
                <a:hlinkClick r:id="rId4"/>
              </a:rPr>
              <a:t>www.4egena100.ru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81025" y="1449388"/>
          <a:ext cx="11029950" cy="5326352"/>
        </p:xfrm>
        <a:graphic>
          <a:graphicData uri="http://schemas.openxmlformats.org/drawingml/2006/table">
            <a:tbl>
              <a:tblPr/>
              <a:tblGrid>
                <a:gridCol w="11029950"/>
              </a:tblGrid>
              <a:tr h="478503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ЕГЭ по иностранному языку состоит из двух частей: письменной и устной.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В расписании ЕГЭ устная часть проводится в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отдельные дни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, в основной период в июне предусмотрено для проведения устной части 2 дня.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Иностранный язык (письменная и устная часть) оценивается как один предмет. Апелляция подается к предмету в целом.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Баллы:      письмо – 80 баллов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                         устная часть – 20 баллов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                        минимальный балл (по всему экзамену) – 22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Задания устного экзамена предполагают ответ участника в форме монологических высказываний, без участия экзаменатора-собеседника.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Задания ориентированы на решение коммуникативных задач, встречающихся  в повседневной жизни.</a:t>
                      </a:r>
                    </a:p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Участник сдает экзамен на компьютере с установленным специализированном ПО и подключенной гарнитурой.</a:t>
                      </a: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32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BFD8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Cambria" pitchFamily="18" charset="0"/>
              </a:rPr>
              <a:t>Иностранные языки с устной частью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Статистика результатов ЕГЭ в 2016 г.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09600" y="1071563"/>
            <a:ext cx="10972800" cy="53578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Затруднения учащихся на экзамене: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слабая языковая подготовка обучающихся;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геометрические (стереометрические) задачи,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умение применять полученную в повседневной жизни, в новой ситуации;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сравнивать, устанавливать причинно – следственные связи, формулировать мировоззренческие выводы;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формулировать собственные суждения и примеры на основе социального опыта;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аргументация собственной точки зрения, логичное изложение своей позиции;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смысловое чтение и т.д.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3"/>
          <p:cNvSpPr>
            <a:spLocks noChangeArrowheads="1"/>
          </p:cNvSpPr>
          <p:nvPr/>
        </p:nvSpPr>
        <p:spPr bwMode="auto">
          <a:xfrm>
            <a:off x="814388" y="115888"/>
            <a:ext cx="1065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Cambria" panose="02040503050406030204" pitchFamily="18" charset="0"/>
              </a:rPr>
              <a:t>Результаты участников ГИА-11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anose="02040503050406030204" pitchFamily="18" charset="0"/>
              </a:rPr>
              <a:t>в </a:t>
            </a:r>
            <a:r>
              <a:rPr lang="ru-RU" altLang="ru-RU" sz="2000" i="1">
                <a:latin typeface="Cambria" panose="02040503050406030204" pitchFamily="18" charset="0"/>
              </a:rPr>
              <a:t>Калининградской области в 2016 году</a:t>
            </a:r>
            <a:endParaRPr lang="ru-RU" altLang="ru-RU" sz="20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7513" y="823913"/>
          <a:ext cx="11391900" cy="585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96"/>
                <a:gridCol w="1436528"/>
                <a:gridCol w="1446495"/>
                <a:gridCol w="2500949"/>
                <a:gridCol w="2068353"/>
                <a:gridCol w="1936079"/>
              </a:tblGrid>
              <a:tr h="82303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Предмет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Средний балл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преодолели минимального порога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высокобалльников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(81-100)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100-балльники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(Б-20 баллов)</a:t>
                      </a:r>
                      <a:endParaRPr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37" marR="121937" marT="45728" marB="45728" anchor="ctr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4061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69,54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 (0,07%)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24,65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Математика (Б)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3403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15,74 (4,36)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 (0,32%)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87,66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(П)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2561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48,19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601 (23,47%)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4,49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1102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51,15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49 (4,45%)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3,45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484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56,02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42 (8,68%)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3,72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579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62,80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13 (4,92%)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664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58,58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41 (6,17%)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9,34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594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50,64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60 (10.10%)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4,38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66,42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0 (0,00%)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22,33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Английский язык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383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71,64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0 (0,00%)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35,77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Немецкий язык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73,52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 (2,38%)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45,24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1910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54,52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246 (12,88%)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2,51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  <a:tr h="370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404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57,37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 (2,48%)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5,45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37" marR="121937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29"/>
          <p:cNvGrpSpPr>
            <a:grpSpLocks/>
          </p:cNvGrpSpPr>
          <p:nvPr/>
        </p:nvGrpSpPr>
        <p:grpSpPr bwMode="auto">
          <a:xfrm>
            <a:off x="0" y="377825"/>
            <a:ext cx="12192000" cy="6480175"/>
            <a:chOff x="0" y="230728"/>
            <a:chExt cx="12192000" cy="6480251"/>
          </a:xfrm>
        </p:grpSpPr>
        <p:grpSp>
          <p:nvGrpSpPr>
            <p:cNvPr id="7172" name="Группа 230"/>
            <p:cNvGrpSpPr>
              <a:grpSpLocks/>
            </p:cNvGrpSpPr>
            <p:nvPr/>
          </p:nvGrpSpPr>
          <p:grpSpPr bwMode="auto">
            <a:xfrm>
              <a:off x="417203" y="230728"/>
              <a:ext cx="3074439" cy="1633119"/>
              <a:chOff x="335055" y="102595"/>
              <a:chExt cx="3534269" cy="1877377"/>
            </a:xfrm>
          </p:grpSpPr>
          <p:graphicFrame>
            <p:nvGraphicFramePr>
              <p:cNvPr id="200" name="Схема 199"/>
              <p:cNvGraphicFramePr/>
              <p:nvPr/>
            </p:nvGraphicFramePr>
            <p:xfrm>
              <a:off x="335055" y="102595"/>
              <a:ext cx="3534269" cy="18276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7368" name="Рисунок 250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2183" y="124860"/>
                <a:ext cx="603434" cy="429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9" name="Рисунок 252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0820" y="526274"/>
                <a:ext cx="516984" cy="473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Рисунок 255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1341" y="1026325"/>
                <a:ext cx="541983" cy="46455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371" name="Рисунок 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491" y="1434673"/>
                <a:ext cx="568230" cy="545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3" name="Группа 231"/>
            <p:cNvGrpSpPr>
              <a:grpSpLocks/>
            </p:cNvGrpSpPr>
            <p:nvPr/>
          </p:nvGrpSpPr>
          <p:grpSpPr bwMode="auto">
            <a:xfrm>
              <a:off x="0" y="244380"/>
              <a:ext cx="12192000" cy="6466599"/>
              <a:chOff x="-146" y="242259"/>
              <a:chExt cx="12192000" cy="6466599"/>
            </a:xfrm>
          </p:grpSpPr>
          <p:pic>
            <p:nvPicPr>
              <p:cNvPr id="7" name="Рисунок 3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6" y="247975"/>
                <a:ext cx="12192000" cy="6362048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  <p:graphicFrame>
            <p:nvGraphicFramePr>
              <p:cNvPr id="7175" name="Диаграмма 233"/>
              <p:cNvGraphicFramePr>
                <a:graphicFrameLocks/>
              </p:cNvGraphicFramePr>
              <p:nvPr/>
            </p:nvGraphicFramePr>
            <p:xfrm>
              <a:off x="2251188" y="3245180"/>
              <a:ext cx="1860999" cy="1773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0" r:id="rId14" imgW="1865222" imgH="1773789" progId="Excel.Chart.8">
                      <p:embed/>
                    </p:oleObj>
                  </mc:Choice>
                  <mc:Fallback>
                    <p:oleObj r:id="rId14" imgW="1865222" imgH="1773789" progId="Excel.Chart.8">
                      <p:embed/>
                      <p:pic>
                        <p:nvPicPr>
                          <p:cNvPr id="0" name="Диаграмма 23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1188" y="3245180"/>
                            <a:ext cx="1860999" cy="17734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Диаграмма 234"/>
              <p:cNvGraphicFramePr>
                <a:graphicFrameLocks/>
              </p:cNvGraphicFramePr>
              <p:nvPr/>
            </p:nvGraphicFramePr>
            <p:xfrm>
              <a:off x="7662747" y="1032097"/>
              <a:ext cx="1504962" cy="13390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1" r:id="rId16" imgW="1505588" imgH="1334914" progId="Excel.Chart.8">
                      <p:embed/>
                    </p:oleObj>
                  </mc:Choice>
                  <mc:Fallback>
                    <p:oleObj r:id="rId16" imgW="1505588" imgH="1334914" progId="Excel.Chart.8">
                      <p:embed/>
                      <p:pic>
                        <p:nvPicPr>
                          <p:cNvPr id="0" name="Диаграмма 23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62747" y="1032097"/>
                            <a:ext cx="1504962" cy="13390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7" name="Диаграмма 235"/>
              <p:cNvGraphicFramePr>
                <a:graphicFrameLocks/>
              </p:cNvGraphicFramePr>
              <p:nvPr/>
            </p:nvGraphicFramePr>
            <p:xfrm>
              <a:off x="7464431" y="4064183"/>
              <a:ext cx="1268461" cy="1210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2" r:id="rId18" imgW="1267863" imgH="1213004" progId="Excel.Chart.8">
                      <p:embed/>
                    </p:oleObj>
                  </mc:Choice>
                  <mc:Fallback>
                    <p:oleObj r:id="rId18" imgW="1267863" imgH="1213004" progId="Excel.Chart.8">
                      <p:embed/>
                      <p:pic>
                        <p:nvPicPr>
                          <p:cNvPr id="0" name="Диаграмма 23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4431" y="4064183"/>
                            <a:ext cx="1268461" cy="1210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178" name="Рисунок 1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077" y="321314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Рисунок 1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3902" y="438820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Рисунок 2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5973" y="418879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1" name="Рисунок 2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5973" y="492147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2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8359" y="4461622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6" name="Рисунок 27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3082" y="5063680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7" name="Рисунок 4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5682" y="3682172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graphicFrame>
            <p:nvGraphicFramePr>
              <p:cNvPr id="7185" name="Диаграмма 243"/>
              <p:cNvGraphicFramePr>
                <a:graphicFrameLocks/>
              </p:cNvGraphicFramePr>
              <p:nvPr/>
            </p:nvGraphicFramePr>
            <p:xfrm>
              <a:off x="3095871" y="2891471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3" r:id="rId22" imgW="1024043" imgH="975279" progId="Excel.Chart.8">
                      <p:embed/>
                    </p:oleObj>
                  </mc:Choice>
                  <mc:Fallback>
                    <p:oleObj r:id="rId22" imgW="1024043" imgH="975279" progId="Excel.Chart.8">
                      <p:embed/>
                      <p:pic>
                        <p:nvPicPr>
                          <p:cNvPr id="0" name="Диаграмма 24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5871" y="2891471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9" name="Рисунок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9363" y="2558005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20" name="Рисунок 4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3862" y="3949507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188" name="Рисунок 5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270" y="311017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Рисунок 5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4859" y="282089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Рисунок 5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637" y="462190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Рисунок 5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772" y="412145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Рисунок 5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628" y="318331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3" name="Рисунок 5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7730" y="2758935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4" name="Рисунок 5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3797" y="352649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5" name="Рисунок 6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655" y="306086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6" name="Рисунок 1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5872" y="362376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Рисунок 6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215" y="279522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8" name="Рисунок 6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363" y="266436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Рисунок 6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60" y="395695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0" name="Рисунок 6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6122" y="353271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Рисунок 6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8978" y="451057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Рисунок 6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8769" y="440486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3" name="Рисунок 6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069" y="257463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Рисунок 7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2341" y="330569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Рисунок 71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4173" y="310205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Рисунок 72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7431" y="425786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7" name="Рисунок 7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862" y="279107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8" name="Рисунок 7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5652" y="310842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9" name="Рисунок 7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333" y="2978945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10" name="Диаграмма 268"/>
              <p:cNvGraphicFramePr>
                <a:graphicFrameLocks/>
              </p:cNvGraphicFramePr>
              <p:nvPr/>
            </p:nvGraphicFramePr>
            <p:xfrm>
              <a:off x="9066240" y="4274407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4" r:id="rId25" imgW="1091094" imgH="1036234" progId="Excel.Chart.8">
                      <p:embed/>
                    </p:oleObj>
                  </mc:Choice>
                  <mc:Fallback>
                    <p:oleObj r:id="rId25" imgW="1091094" imgH="1036234" progId="Excel.Chart.8">
                      <p:embed/>
                      <p:pic>
                        <p:nvPicPr>
                          <p:cNvPr id="0" name="Диаграмма 26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6240" y="4274407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11" name="Рисунок 7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5173" y="452461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2" name="Рисунок 8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2224" y="5043842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13" name="Диаграмма 271"/>
              <p:cNvGraphicFramePr>
                <a:graphicFrameLocks/>
              </p:cNvGraphicFramePr>
              <p:nvPr/>
            </p:nvGraphicFramePr>
            <p:xfrm>
              <a:off x="2388896" y="1900826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5" r:id="rId27" imgW="1024043" imgH="981375" progId="Excel.Chart.8">
                      <p:embed/>
                    </p:oleObj>
                  </mc:Choice>
                  <mc:Fallback>
                    <p:oleObj r:id="rId27" imgW="1024043" imgH="981375" progId="Excel.Chart.8">
                      <p:embed/>
                      <p:pic>
                        <p:nvPicPr>
                          <p:cNvPr id="0" name="Диаграмма 27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8896" y="1900826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14" name="Рисунок 8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632" y="309199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5" name="Рисунок 8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379" y="268669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6" name="Рисунок 8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4052" y="83116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Рисунок 4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420" y="3272697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51" name="Рисунок 4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1584" y="3228406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219" name="Рисунок 8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6614" y="259641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0" name="Рисунок 9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306" y="276481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Рисунок 91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114" y="264987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2" name="Рисунок 92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15" y="312556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3" name="Рисунок 9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3339" y="259135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4" name="Рисунок 9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0206" y="354914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5" name="Рисунок 9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937" y="92567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6" name="Рисунок 9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7623" y="293262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7" name="Рисунок 9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742" y="314222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8" name="Рисунок 9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537" y="284417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Рисунок 9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1539" y="3235178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63" name="Рисунок 10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64754" y="3015699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231" name="Рисунок 10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4418" y="350027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2" name="Рисунок 10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9819" y="340934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3" name="Рисунок 10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0496" y="161920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4" name="Рисунок 10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78911" y="2604835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5" name="Рисунок 10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3440" y="269245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6" name="Рисунок 10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7587" y="364615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7" name="Рисунок 10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83063" y="354913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8" name="Рисунок 11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8894" y="284417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39" name="Диаграмма 297"/>
              <p:cNvGraphicFramePr>
                <a:graphicFrameLocks/>
              </p:cNvGraphicFramePr>
              <p:nvPr/>
            </p:nvGraphicFramePr>
            <p:xfrm>
              <a:off x="606155" y="5138717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6" r:id="rId29" imgW="1030139" imgH="981375" progId="Excel.Chart.8">
                      <p:embed/>
                    </p:oleObj>
                  </mc:Choice>
                  <mc:Fallback>
                    <p:oleObj r:id="rId29" imgW="1030139" imgH="981375" progId="Excel.Chart.8">
                      <p:embed/>
                      <p:pic>
                        <p:nvPicPr>
                          <p:cNvPr id="0" name="Диаграмма 29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155" y="5138717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40" name="Рисунок 11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483" y="208538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1" name="Рисунок 11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2696" y="205812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Рисунок 12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53360" y="1740013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6" name="Рисунок 121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2122" y="3046792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graphicFrame>
            <p:nvGraphicFramePr>
              <p:cNvPr id="7244" name="Диаграмма 302"/>
              <p:cNvGraphicFramePr>
                <a:graphicFrameLocks/>
              </p:cNvGraphicFramePr>
              <p:nvPr/>
            </p:nvGraphicFramePr>
            <p:xfrm>
              <a:off x="8578243" y="1272325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7" r:id="rId31" imgW="1091094" imgH="1042330" progId="Excel.Chart.8">
                      <p:embed/>
                    </p:oleObj>
                  </mc:Choice>
                  <mc:Fallback>
                    <p:oleObj r:id="rId31" imgW="1091094" imgH="1042330" progId="Excel.Chart.8">
                      <p:embed/>
                      <p:pic>
                        <p:nvPicPr>
                          <p:cNvPr id="0" name="Диаграмма 30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8243" y="1272325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45" name="Рисунок 12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6060" y="315753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6" name="Рисунок 12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1935" y="243563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7" name="Рисунок 12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5587" y="263107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8" name="Рисунок 12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3814" y="223750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9" name="Рисунок 13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6172" y="502328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0" name="Рисунок 13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2643" y="482085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1" name="Рисунок 13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6601" y="427659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2" name="Рисунок 13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5665" y="502104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3" name="Рисунок 13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55547" y="389729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4" name="Рисунок 13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2302" y="411919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5" name="Рисунок 13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3440" y="572997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6" name="Рисунок 13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3923" y="5351452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7" name="Рисунок 13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6833" y="5475182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8" name="Рисунок 13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4588" y="600713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9" name="Рисунок 14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0849" y="6000762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0" name="Рисунок 14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2982" y="587581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1" name="Рисунок 14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1879" y="510829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2" name="Рисунок 1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8373" y="597574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3" name="Рисунок 14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4011" y="574203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4" name="Рисунок 14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6833" y="603522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5" name="Рисунок 14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3814" y="555141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6" name="Рисунок 15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1466" y="534746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7" name="Рисунок 15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3428" y="563274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8" name="Рисунок 15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2713" y="506368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9" name="Рисунок 15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1914" y="249095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0" name="Рисунок 15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3011" y="290255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" name="Рисунок 15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4533" y="191117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2" name="Рисунок 15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6341" y="231877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3" name="Рисунок 15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2455" y="2228335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4" name="Рисунок 15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060" y="502875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5" name="Рисунок 15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067" y="4510572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6" name="Рисунок 16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4" y="369949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7" name="Рисунок 16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775" y="525301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78" name="Диаграмма 336"/>
              <p:cNvGraphicFramePr>
                <a:graphicFrameLocks/>
              </p:cNvGraphicFramePr>
              <p:nvPr/>
            </p:nvGraphicFramePr>
            <p:xfrm>
              <a:off x="1735458" y="1738901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8" r:id="rId33" imgW="1024043" imgH="975279" progId="Excel.Chart.8">
                      <p:embed/>
                    </p:oleObj>
                  </mc:Choice>
                  <mc:Fallback>
                    <p:oleObj r:id="rId33" imgW="1024043" imgH="975279" progId="Excel.Chart.8">
                      <p:embed/>
                      <p:pic>
                        <p:nvPicPr>
                          <p:cNvPr id="0" name="Диаграмма 33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5458" y="1738901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9" name="Диаграмма 337"/>
              <p:cNvGraphicFramePr>
                <a:graphicFrameLocks/>
              </p:cNvGraphicFramePr>
              <p:nvPr/>
            </p:nvGraphicFramePr>
            <p:xfrm>
              <a:off x="5143352" y="2404695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9" r:id="rId35" imgW="1024043" imgH="975279" progId="Excel.Chart.8">
                      <p:embed/>
                    </p:oleObj>
                  </mc:Choice>
                  <mc:Fallback>
                    <p:oleObj r:id="rId35" imgW="1024043" imgH="975279" progId="Excel.Chart.8">
                      <p:embed/>
                      <p:pic>
                        <p:nvPicPr>
                          <p:cNvPr id="0" name="Диаграмма 33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3352" y="2404695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80" name="Рисунок 16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2684" y="294153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1" name="Рисунок 16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2432" y="207300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2" name="Рисунок 16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8234" y="267263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3" name="Рисунок 16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5959" y="298214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4" name="Рисунок 16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536" y="312247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5" name="Рисунок 17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5749" y="304378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6" name="Рисунок 17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933" y="366020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7" name="Рисунок 17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135" y="312246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288" name="Диаграмма 346"/>
              <p:cNvGraphicFramePr>
                <a:graphicFrameLocks/>
              </p:cNvGraphicFramePr>
              <p:nvPr/>
            </p:nvGraphicFramePr>
            <p:xfrm>
              <a:off x="4488056" y="5484049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0" r:id="rId37" imgW="1024043" imgH="975279" progId="Excel.Chart.8">
                      <p:embed/>
                    </p:oleObj>
                  </mc:Choice>
                  <mc:Fallback>
                    <p:oleObj r:id="rId37" imgW="1024043" imgH="975279" progId="Excel.Chart.8">
                      <p:embed/>
                      <p:pic>
                        <p:nvPicPr>
                          <p:cNvPr id="0" name="Диаграмма 34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8056" y="5484049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22" name="Рисунок 17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49345" y="6255253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23" name="Рисунок 17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38031" y="6069673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291" name="Рисунок 17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713" y="601316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2" name="Рисунок 17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494" y="525301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3" name="Рисунок 17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696" y="566303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4" name="Рисунок 18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1812" y="557434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5" name="Рисунок 18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6710" y="631013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6" name="Рисунок 182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3119" y="613689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7" name="Рисунок 18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6946" y="551257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8" name="Рисунок 18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906" y="617866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9" name="Рисунок 18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412" y="515037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0" name="Рисунок 18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777" y="578540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01" name="Диаграмма 359"/>
              <p:cNvGraphicFramePr>
                <a:graphicFrameLocks/>
              </p:cNvGraphicFramePr>
              <p:nvPr/>
            </p:nvGraphicFramePr>
            <p:xfrm>
              <a:off x="1266646" y="3827141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1" r:id="rId39" imgW="1024043" imgH="981375" progId="Excel.Chart.8">
                      <p:embed/>
                    </p:oleObj>
                  </mc:Choice>
                  <mc:Fallback>
                    <p:oleObj r:id="rId39" imgW="1024043" imgH="981375" progId="Excel.Chart.8">
                      <p:embed/>
                      <p:pic>
                        <p:nvPicPr>
                          <p:cNvPr id="0" name="Диаграмма 35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6646" y="3827141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35" name="Рисунок 188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0745" y="3775453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7303" name="Рисунок 18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383" y="376721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4" name="Рисунок 19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441" y="409581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05" name="Диаграмма 363"/>
              <p:cNvGraphicFramePr>
                <a:graphicFrameLocks/>
              </p:cNvGraphicFramePr>
              <p:nvPr/>
            </p:nvGraphicFramePr>
            <p:xfrm>
              <a:off x="1249770" y="1809644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2" r:id="rId41" imgW="1024043" imgH="981375" progId="Excel.Chart.8">
                      <p:embed/>
                    </p:oleObj>
                  </mc:Choice>
                  <mc:Fallback>
                    <p:oleObj r:id="rId41" imgW="1024043" imgH="981375" progId="Excel.Chart.8">
                      <p:embed/>
                      <p:pic>
                        <p:nvPicPr>
                          <p:cNvPr id="0" name="Диаграмма 36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9770" y="1809644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06" name="Рисунок 8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3704" y="2483270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7" name="Рисунок 192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1642" y="257204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8" name="Рисунок 19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900" y="231876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9" name="Рисунок 19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954" y="251824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10" name="Диаграмма 368"/>
              <p:cNvGraphicFramePr>
                <a:graphicFrameLocks/>
              </p:cNvGraphicFramePr>
              <p:nvPr/>
            </p:nvGraphicFramePr>
            <p:xfrm>
              <a:off x="7071079" y="1415779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3" r:id="rId43" imgW="1091094" imgH="1036234" progId="Excel.Chart.8">
                      <p:embed/>
                    </p:oleObj>
                  </mc:Choice>
                  <mc:Fallback>
                    <p:oleObj r:id="rId43" imgW="1091094" imgH="1036234" progId="Excel.Chart.8">
                      <p:embed/>
                      <p:pic>
                        <p:nvPicPr>
                          <p:cNvPr id="0" name="Диаграмма 36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71079" y="1415779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11" name="Рисунок 19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397" y="202593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2" name="Рисунок 19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4271" y="2869245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3" name="Рисунок 19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565" y="78605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4" name="Рисунок 19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3101" y="98418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5" name="Рисунок 20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2147" y="139733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6" name="Рисунок 201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184" y="127379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7" name="Рисунок 20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7083" y="1619203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8" name="Рисунок 20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661" y="289226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9" name="Рисунок 20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6710" y="908428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0" name="Рисунок 20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8363" y="2145889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1" name="Рисунок 20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3583" y="252090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2" name="Рисунок 20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9080" y="103735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23" name="Диаграмма 381"/>
              <p:cNvGraphicFramePr>
                <a:graphicFrameLocks/>
              </p:cNvGraphicFramePr>
              <p:nvPr/>
            </p:nvGraphicFramePr>
            <p:xfrm>
              <a:off x="308788" y="4076846"/>
              <a:ext cx="1024406" cy="97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4" r:id="rId45" imgW="1024043" imgH="981375" progId="Excel.Chart.8">
                      <p:embed/>
                    </p:oleObj>
                  </mc:Choice>
                  <mc:Fallback>
                    <p:oleObj r:id="rId45" imgW="1024043" imgH="981375" progId="Excel.Chart.8">
                      <p:embed/>
                      <p:pic>
                        <p:nvPicPr>
                          <p:cNvPr id="0" name="Диаграмма 38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788" y="4076846"/>
                            <a:ext cx="1024406" cy="97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24" name="Рисунок 21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120" y="385277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5" name="Рисунок 213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657" y="357361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Рисунок 21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0376" y="3902420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graphicFrame>
            <p:nvGraphicFramePr>
              <p:cNvPr id="7327" name="Диаграмма 385"/>
              <p:cNvGraphicFramePr>
                <a:graphicFrameLocks/>
              </p:cNvGraphicFramePr>
              <p:nvPr/>
            </p:nvGraphicFramePr>
            <p:xfrm>
              <a:off x="3103417" y="5699244"/>
              <a:ext cx="1030287" cy="3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5" name="Диаграмма" r:id="rId47" imgW="1066800" imgH="342926" progId="Excel.Chart.8">
                      <p:embed/>
                    </p:oleObj>
                  </mc:Choice>
                  <mc:Fallback>
                    <p:oleObj name="Диаграмма" r:id="rId47" imgW="1066800" imgH="342926" progId="Excel.Chart.8">
                      <p:embed/>
                      <p:pic>
                        <p:nvPicPr>
                          <p:cNvPr id="0" name="Диаграмма 38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3417" y="5699244"/>
                            <a:ext cx="1030287" cy="330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28" name="Рисунок 216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370" y="5632635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9" name="Рисунок 21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805" y="561167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0" name="Рисунок 21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4607" y="464511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1" name="Рисунок 21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7213" y="519325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2" name="Рисунок 22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356" y="521185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3" name="Рисунок 22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1964" y="490637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4" name="Рисунок 22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482" y="525301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5" name="Рисунок 22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4035" y="4836861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6" name="Рисунок 22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928" y="566550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7" name="Рисунок 22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7511" y="540381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8" name="Рисунок 22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832" y="573430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9" name="Рисунок 22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853" y="4957841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0" name="Рисунок 228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701" y="4879194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1" name="Рисунок 22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958" y="461789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2" name="Рисунок 230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525" y="5213173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3" name="Рисунок 231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111" y="5567427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Рисунок 23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7192" y="5123535"/>
                <a:ext cx="351067" cy="300914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graphicFrame>
            <p:nvGraphicFramePr>
              <p:cNvPr id="7345" name="Диаграмма 403"/>
              <p:cNvGraphicFramePr>
                <a:graphicFrameLocks/>
              </p:cNvGraphicFramePr>
              <p:nvPr/>
            </p:nvGraphicFramePr>
            <p:xfrm>
              <a:off x="4809471" y="3906153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" r:id="rId49" imgW="1091094" imgH="1042330" progId="Excel.Chart.8">
                      <p:embed/>
                    </p:oleObj>
                  </mc:Choice>
                  <mc:Fallback>
                    <p:oleObj r:id="rId49" imgW="1091094" imgH="1042330" progId="Excel.Chart.8">
                      <p:embed/>
                      <p:pic>
                        <p:nvPicPr>
                          <p:cNvPr id="0" name="Диаграмма 40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9471" y="3906153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46" name="Рисунок 234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267" y="427675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7" name="Рисунок 235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681" y="4458770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8" name="Рисунок 237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789" y="484852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9" name="Рисунок 23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829" y="456473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0" name="Рисунок 23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808" y="451057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1" name="Рисунок 24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766" y="311280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2" name="Рисунок 241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777" y="4148858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3" name="Рисунок 2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4025" y="446859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4" name="Рисунок 243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926" y="4175234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5" name="Рисунок 23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766" y="4297606"/>
                <a:ext cx="328272" cy="30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6" name="Рисунок 244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2358" y="402286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57" name="Диаграмма 415"/>
              <p:cNvGraphicFramePr>
                <a:graphicFrameLocks/>
              </p:cNvGraphicFramePr>
              <p:nvPr/>
            </p:nvGraphicFramePr>
            <p:xfrm>
              <a:off x="8292537" y="5667844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7" r:id="rId51" imgW="1091094" imgH="1042330" progId="Excel.Chart.8">
                      <p:embed/>
                    </p:oleObj>
                  </mc:Choice>
                  <mc:Fallback>
                    <p:oleObj r:id="rId51" imgW="1091094" imgH="1042330" progId="Excel.Chart.8">
                      <p:embed/>
                      <p:pic>
                        <p:nvPicPr>
                          <p:cNvPr id="0" name="Диаграмма 41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92537" y="5667844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58" name="Диаграмма 416"/>
              <p:cNvGraphicFramePr>
                <a:graphicFrameLocks/>
              </p:cNvGraphicFramePr>
              <p:nvPr/>
            </p:nvGraphicFramePr>
            <p:xfrm>
              <a:off x="10061269" y="2126347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8" r:id="rId53" imgW="1091094" imgH="1042330" progId="Excel.Chart.8">
                      <p:embed/>
                    </p:oleObj>
                  </mc:Choice>
                  <mc:Fallback>
                    <p:oleObj r:id="rId53" imgW="1091094" imgH="1042330" progId="Excel.Chart.8">
                      <p:embed/>
                      <p:pic>
                        <p:nvPicPr>
                          <p:cNvPr id="0" name="Диаграмма 4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61269" y="2126347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59" name="Диаграмма 417"/>
              <p:cNvGraphicFramePr>
                <a:graphicFrameLocks/>
              </p:cNvGraphicFramePr>
              <p:nvPr/>
            </p:nvGraphicFramePr>
            <p:xfrm>
              <a:off x="10289686" y="4044232"/>
              <a:ext cx="1090198" cy="104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9" r:id="rId55" imgW="1091094" imgH="1042330" progId="Excel.Chart.8">
                      <p:embed/>
                    </p:oleObj>
                  </mc:Choice>
                  <mc:Fallback>
                    <p:oleObj r:id="rId55" imgW="1091094" imgH="1042330" progId="Excel.Chart.8">
                      <p:embed/>
                      <p:pic>
                        <p:nvPicPr>
                          <p:cNvPr id="0" name="Диаграмма 41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89686" y="4044232"/>
                            <a:ext cx="1090198" cy="104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60" name="Диаграмма 418"/>
              <p:cNvGraphicFramePr>
                <a:graphicFrameLocks/>
              </p:cNvGraphicFramePr>
              <p:nvPr/>
            </p:nvGraphicFramePr>
            <p:xfrm>
              <a:off x="668411" y="2675009"/>
              <a:ext cx="850550" cy="813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0" r:id="rId57" imgW="847274" imgH="816796" progId="Excel.Chart.8">
                      <p:embed/>
                    </p:oleObj>
                  </mc:Choice>
                  <mc:Fallback>
                    <p:oleObj r:id="rId57" imgW="847274" imgH="816796" progId="Excel.Chart.8">
                      <p:embed/>
                      <p:pic>
                        <p:nvPicPr>
                          <p:cNvPr id="0" name="Диаграмма 4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411" y="2675009"/>
                            <a:ext cx="850550" cy="813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61" name="Диаграмма 419"/>
              <p:cNvGraphicFramePr>
                <a:graphicFrameLocks/>
              </p:cNvGraphicFramePr>
              <p:nvPr/>
            </p:nvGraphicFramePr>
            <p:xfrm>
              <a:off x="2100854" y="4854053"/>
              <a:ext cx="850550" cy="813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1" r:id="rId59" imgW="847274" imgH="810701" progId="Excel.Chart.8">
                      <p:embed/>
                    </p:oleObj>
                  </mc:Choice>
                  <mc:Fallback>
                    <p:oleObj r:id="rId59" imgW="847274" imgH="810701" progId="Excel.Chart.8">
                      <p:embed/>
                      <p:pic>
                        <p:nvPicPr>
                          <p:cNvPr id="0" name="Диаграмма 41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0854" y="4854053"/>
                            <a:ext cx="850550" cy="813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362" name="Рисунок 25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5103" y="3526897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3" name="Рисунок 5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895" y="3629476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4" name="Рисунок 25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0136" y="2688199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5" name="Рисунок 87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3135" y="2869245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6" name="Рисунок 259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5187" y="5963632"/>
                <a:ext cx="383165" cy="272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TextBox 204"/>
          <p:cNvSpPr txBox="1">
            <a:spLocks noChangeArrowheads="1"/>
          </p:cNvSpPr>
          <p:nvPr/>
        </p:nvSpPr>
        <p:spPr bwMode="auto">
          <a:xfrm>
            <a:off x="7210425" y="344488"/>
            <a:ext cx="498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Сеть образовательных организаций Калининградской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609600" y="325438"/>
            <a:ext cx="10972800" cy="60610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Что делать, если участник ГИА- заболел?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Если участник ГИА-9 не принимал участие в основной день сдачи экзамена по уважительной причине  (документально подтвержденной), то ему необходимо предоставить справку о нетрудоспособности в свою образовательную организацию для направления в Государственную экзаменационную комиссию Калининградской области. ГЭК принимает решение о допуске обучающегося для сдачи экзаменов в резервные дни или дополнительные сроки.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Если выпускник пропустил все сроки сдачи ЕГЭ  основного периода по болезни, пройти государственную итоговую аттестацию он сможет только через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38163"/>
            <a:ext cx="11264900" cy="5588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Что будет, если у учащегося случится приступ паники – плач, крики, слезы и т. п. – его удалят с экзамена?</a:t>
            </a:r>
          </a:p>
          <a:p>
            <a:pPr marL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Если выпускник во время экзамена пожалуется на плохое самочувствие (включая приступ паники с плачем, криками, слезами…), организатор вне аудитории сопровождает такого участника ГИА в медицинский кабинет.</a:t>
            </a:r>
          </a:p>
          <a:p>
            <a:pPr marL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случае подтверждения медицинским работником ухудшения состояния здоровья участника ГИА и при согласии выпускника досрочно завершить экзамен составляется акт о досрочном завершении экзамена по объективным причинам. </a:t>
            </a:r>
          </a:p>
          <a:p>
            <a:pPr marL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Пересдача экзамена возможна в резервный день в соответствии с расписанием ГИА.</a:t>
            </a:r>
          </a:p>
          <a:p>
            <a:pPr marL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Если выпускник, находясь в медицинском кабинете, смог справиться со своим волнением, он сопровождается в аудиторию для дальнейшего выполнения экзаменационной работы.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592138" y="115888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Обучающиеся с ОВЗ</a:t>
            </a:r>
            <a:br>
              <a:rPr lang="ru-RU" altLang="ru-RU" smtClean="0"/>
            </a:br>
            <a:r>
              <a:rPr lang="en-US" altLang="ru-RU" sz="1800" b="1" smtClean="0"/>
              <a:t>http://ege.baltinform.ru/federalnye-dokumenty-2016-g/</a:t>
            </a:r>
            <a:endParaRPr lang="ru-RU" altLang="ru-RU" sz="1800" b="1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92138" y="1258888"/>
            <a:ext cx="11153775" cy="51133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Формы сдачи: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/>
              <a:t>9 класс  </a:t>
            </a:r>
            <a:r>
              <a:rPr lang="ru-RU" altLang="ru-RU" sz="2000" dirty="0" smtClean="0"/>
              <a:t>- </a:t>
            </a:r>
            <a:r>
              <a:rPr lang="ru-RU" altLang="ru-RU" sz="2000" dirty="0" smtClean="0">
                <a:solidFill>
                  <a:srgbClr val="FF0000"/>
                </a:solidFill>
              </a:rPr>
              <a:t>ОГЭ</a:t>
            </a:r>
            <a:r>
              <a:rPr lang="ru-RU" altLang="ru-RU" sz="2000" dirty="0" smtClean="0"/>
              <a:t> (основной государственный экзамен) – </a:t>
            </a:r>
            <a:r>
              <a:rPr lang="ru-RU" altLang="ru-RU" sz="2000" dirty="0"/>
              <a:t>стандартизированная </a:t>
            </a:r>
            <a:r>
              <a:rPr lang="ru-RU" altLang="ru-RU" sz="2000" dirty="0" smtClean="0"/>
              <a:t>работа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</a:t>
            </a:r>
            <a:r>
              <a:rPr lang="ru-RU" altLang="ru-RU" sz="2000" dirty="0" smtClean="0">
                <a:solidFill>
                  <a:srgbClr val="FF0000"/>
                </a:solidFill>
              </a:rPr>
              <a:t>ГВЭ</a:t>
            </a:r>
            <a:r>
              <a:rPr lang="ru-RU" altLang="ru-RU" sz="2000" dirty="0" smtClean="0"/>
              <a:t> - государственный выпускной экзамен (</a:t>
            </a:r>
            <a:r>
              <a:rPr lang="ru-RU" altLang="ru-RU" sz="2000" i="1" dirty="0" smtClean="0"/>
              <a:t>письменно или устно с использованием текстов, тем, заданий, билетов</a:t>
            </a:r>
            <a:r>
              <a:rPr lang="ru-RU" altLang="ru-RU" sz="2000" dirty="0" smtClean="0"/>
              <a:t>)</a:t>
            </a:r>
            <a:endParaRPr lang="ru-RU" altLang="ru-RU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/>
              <a:t>11 класс </a:t>
            </a:r>
            <a:r>
              <a:rPr lang="ru-RU" altLang="ru-RU" sz="2000" dirty="0" smtClean="0"/>
              <a:t>- </a:t>
            </a:r>
            <a:r>
              <a:rPr lang="ru-RU" altLang="ru-RU" sz="2000" dirty="0" smtClean="0">
                <a:solidFill>
                  <a:srgbClr val="FF0000"/>
                </a:solidFill>
              </a:rPr>
              <a:t>ЕГЭ</a:t>
            </a:r>
            <a:r>
              <a:rPr lang="ru-RU" altLang="ru-RU" sz="2000" dirty="0" smtClean="0"/>
              <a:t> (единый государственный экзамен) – стандартизированная работа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	 </a:t>
            </a:r>
            <a:r>
              <a:rPr lang="ru-RU" altLang="ru-RU" sz="2000" dirty="0" smtClean="0">
                <a:solidFill>
                  <a:srgbClr val="FF0000"/>
                </a:solidFill>
              </a:rPr>
              <a:t>ГВЭ </a:t>
            </a:r>
            <a:r>
              <a:rPr lang="ru-RU" altLang="ru-RU" sz="2000" dirty="0" smtClean="0"/>
              <a:t>- государственный выпускной экзамен (</a:t>
            </a:r>
            <a:r>
              <a:rPr lang="ru-RU" altLang="ru-RU" sz="2000" i="1" dirty="0" smtClean="0"/>
              <a:t>письменно или устно с использованием текстов, тем, заданий, билетов</a:t>
            </a:r>
            <a:r>
              <a:rPr lang="ru-RU" altLang="ru-RU" sz="2000" dirty="0" smtClean="0"/>
              <a:t>)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b="1" dirty="0" smtClean="0"/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/>
              <a:t>Место </a:t>
            </a:r>
            <a:r>
              <a:rPr lang="ru-RU" altLang="ru-RU" sz="2000" b="1" dirty="0"/>
              <a:t>сдачи экзамена  </a:t>
            </a:r>
            <a:r>
              <a:rPr lang="ru-RU" altLang="ru-RU" sz="2000" dirty="0"/>
              <a:t>- </a:t>
            </a:r>
            <a:r>
              <a:rPr lang="ru-RU" altLang="ru-RU" sz="2000" dirty="0">
                <a:solidFill>
                  <a:srgbClr val="FF0000"/>
                </a:solidFill>
              </a:rPr>
              <a:t>специализированная аудитория в </a:t>
            </a:r>
            <a:r>
              <a:rPr lang="ru-RU" altLang="ru-RU" sz="2000" dirty="0" smtClean="0">
                <a:solidFill>
                  <a:srgbClr val="FF0000"/>
                </a:solidFill>
              </a:rPr>
              <a:t>ППЭ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Продолжительность </a:t>
            </a:r>
            <a:r>
              <a:rPr lang="ru-RU" sz="2000" b="1" dirty="0"/>
              <a:t>экзамена </a:t>
            </a:r>
            <a:r>
              <a:rPr lang="ru-RU" sz="2000" dirty="0" smtClean="0">
                <a:solidFill>
                  <a:srgbClr val="FF0000"/>
                </a:solidFill>
              </a:rPr>
              <a:t>увеличивается </a:t>
            </a:r>
            <a:r>
              <a:rPr lang="ru-RU" sz="2000" dirty="0">
                <a:solidFill>
                  <a:srgbClr val="FF0000"/>
                </a:solidFill>
              </a:rPr>
              <a:t>на 1,5 </a:t>
            </a:r>
            <a:r>
              <a:rPr lang="ru-RU" sz="2000" dirty="0" smtClean="0">
                <a:solidFill>
                  <a:srgbClr val="FF0000"/>
                </a:solidFill>
              </a:rPr>
              <a:t>часа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 smtClean="0"/>
              <a:t>(в аудиториях организуется питание и перерывы для проведения необходимых медико-профилактических процедур)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endParaRPr lang="ru-RU" alt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922337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Обучающиеся с ОВЗ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82613" y="908050"/>
            <a:ext cx="10972800" cy="57610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Консультации: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800" dirty="0"/>
              <a:t>Государственное автономное учреждение Калининградской области для детей, нуждающихся в психолого-педагогической и медико-социальной помощи, «Центр диагностики и консультирования детей и подростков»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hlinkClick r:id="rId3"/>
              </a:rPr>
              <a:t>Адрес</a:t>
            </a:r>
            <a:r>
              <a:rPr lang="ru-RU" sz="2000" dirty="0"/>
              <a:t>: ул. Гостиная, 7, Калининград, Калининградская обл., 236006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dirty="0">
                <a:hlinkClick r:id="rId4"/>
              </a:rPr>
              <a:t>Телефон</a:t>
            </a:r>
            <a:r>
              <a:rPr lang="ru-RU" sz="2000" dirty="0"/>
              <a:t>: приемная - 8 (401) 293-42-91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dirty="0"/>
              <a:t>Директор: Васильев Вадим Владимирович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dirty="0"/>
              <a:t>Председатель Центральной ПМПК: </a:t>
            </a:r>
            <a:r>
              <a:rPr lang="ru-RU" sz="2000" dirty="0" err="1"/>
              <a:t>Кленина</a:t>
            </a:r>
            <a:r>
              <a:rPr lang="ru-RU" sz="2000" dirty="0"/>
              <a:t> Елена Алексеевна</a:t>
            </a:r>
          </a:p>
          <a:p>
            <a:pPr eaLnBrk="1" hangingPunct="1">
              <a:defRPr/>
            </a:pPr>
            <a:r>
              <a:rPr lang="ru-RU" altLang="ru-RU" dirty="0" smtClean="0"/>
              <a:t>Поведение в ППЭ при плохом самочувствии</a:t>
            </a:r>
          </a:p>
          <a:p>
            <a:pPr marL="715963" lvl="1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600" u="sng" dirty="0" smtClean="0"/>
              <a:t>Ассистент оказывает</a:t>
            </a:r>
            <a:r>
              <a:rPr lang="ru-RU" altLang="ru-RU" sz="1600" dirty="0" smtClean="0"/>
              <a:t>: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содействие в перемещении;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помощь в фиксации положения тела, ручки в кисти руки;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в вызове медперсонала;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в неотложной медицинской помощи;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помощь в общении с сотрудниками ППЭ (</a:t>
            </a:r>
            <a:r>
              <a:rPr lang="ru-RU" altLang="ru-RU" sz="1600" dirty="0" err="1" smtClean="0"/>
              <a:t>сурдоперевод</a:t>
            </a:r>
            <a:r>
              <a:rPr lang="ru-RU" altLang="ru-RU" sz="1600" dirty="0" smtClean="0"/>
              <a:t> – для глухих);</a:t>
            </a:r>
          </a:p>
          <a:p>
            <a:pPr marL="1001713" lvl="1" eaLnBrk="1" hangingPunct="1">
              <a:defRPr/>
            </a:pPr>
            <a:r>
              <a:rPr lang="ru-RU" altLang="ru-RU" sz="1600" dirty="0" smtClean="0"/>
              <a:t>помощь при чтении и оформлении заданий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Институт общественных наблюдателей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39838"/>
            <a:ext cx="10972800" cy="54657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Варианты участия: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u="sng" dirty="0" smtClean="0"/>
              <a:t>Федеральные общественные наблюдатели: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студенты ВУЗов (2-4 курс)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студенты </a:t>
            </a:r>
            <a:r>
              <a:rPr lang="ru-RU" sz="2400" dirty="0" err="1" smtClean="0"/>
              <a:t>СУЗов</a:t>
            </a:r>
            <a:r>
              <a:rPr lang="ru-RU" sz="2400" dirty="0" smtClean="0"/>
              <a:t> (старше 18 лет).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u="sng" dirty="0" smtClean="0"/>
              <a:t>Региональные общественные наблюдатели: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представители органов государственной власти;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члены общественных объединений и организаций;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члены родительских комитетов общеобразовательных учреждений;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члены попечительских советов образовательных учреждений;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работники образовательных учреждений;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работники средств массовой информации.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Институт общественных наблюдателей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1337925" cy="4525963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>Как стать региональным общественным наблюдателем?</a:t>
            </a:r>
            <a:r>
              <a:rPr lang="ru-RU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/>
              <a:t>Обучение региональных общественных наблюдателей осуществляется Калининградским областным институтом развития образования.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/>
              <a:t>Для того, чтобы стать общественным наблюдателем ГИА в 2017 году, необходимо подать заявку на сайте: </a:t>
            </a:r>
            <a:r>
              <a:rPr lang="en-US" dirty="0" smtClean="0">
                <a:hlinkClick r:id="rId3"/>
              </a:rPr>
              <a:t>www.koiro.edu.ru</a:t>
            </a:r>
            <a:r>
              <a:rPr lang="ru-RU" dirty="0" smtClean="0"/>
              <a:t>, пройти однодневное обучение и аккредитоваться.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/>
              <a:t>Прием заявок осуществляется с 01 марта 2017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900"/>
          </a:xfrm>
        </p:spPr>
        <p:txBody>
          <a:bodyPr/>
          <a:lstStyle/>
          <a:p>
            <a:r>
              <a:rPr lang="ru-RU" altLang="ru-RU" sz="2800" smtClean="0"/>
              <a:t>Мероприятия</a:t>
            </a:r>
            <a:br>
              <a:rPr lang="ru-RU" altLang="ru-RU" sz="2800" smtClean="0"/>
            </a:br>
            <a:r>
              <a:rPr lang="ru-RU" altLang="ru-RU" sz="2800" smtClean="0"/>
              <a:t>Всероссийские проверочные работы в 2017 году</a:t>
            </a:r>
            <a:endParaRPr lang="ru-RU" altLang="ru-RU" sz="2800" i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1169988"/>
          <a:ext cx="11317288" cy="5265822"/>
        </p:xfrm>
        <a:graphic>
          <a:graphicData uri="http://schemas.openxmlformats.org/drawingml/2006/table">
            <a:tbl>
              <a:tblPr/>
              <a:tblGrid>
                <a:gridCol w="3343275"/>
                <a:gridCol w="7974013"/>
              </a:tblGrid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Конкретные сроки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мероприятий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апреля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Русский язык (5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6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 20 апреля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Русский язык (4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апреля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Математика (5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апреля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Математика (4 класс), история (5 класс),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(11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08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апреля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Окружающий мир (4 класс), биология (5 класс),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(11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мая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(11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мая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(11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мая 2017 г.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ВПР.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(11 класс)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2973388" y="2603500"/>
            <a:ext cx="10882313" cy="831850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0988" y="1089025"/>
          <a:ext cx="11430000" cy="5212080"/>
        </p:xfrm>
        <a:graphic>
          <a:graphicData uri="http://schemas.openxmlformats.org/drawingml/2006/table">
            <a:tbl>
              <a:tblPr/>
              <a:tblGrid>
                <a:gridCol w="5130800"/>
                <a:gridCol w="3111500"/>
                <a:gridCol w="1733550"/>
                <a:gridCol w="1454150"/>
              </a:tblGrid>
              <a:tr h="137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образовательной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официального сайта в сети Интернет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балл аттестата абитуриентов в 2016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общежития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Педагогический институт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http://www.ipc39.ru/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Колледж сервиса и туризма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http://www.спокст.рф/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Колледж предпринимательства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http://kolledge39.ru/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Прибалтийский судостроительный техникум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http://sudoteh.ru/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3,53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Колледж информационных технологий и строительства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kitis.ru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3,65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Художественно-промышленный техникум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http://hpt-kld.ru/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Гусевский агропромышленный колледж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http://www.gapk.ru/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Гусевский политехнический техникум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http://www.guspoliteh.ru/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3,72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Озёрский техникум природообустройства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http://www.отп39.рф/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3,60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Технологический колледж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kotk39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.ru/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Техникум отраслевых технологий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proftop39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.ru/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3,54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Полесский техникум профессиональных технологий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http://ptpt39.ru/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3,41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249238" y="346075"/>
            <a:ext cx="11661775" cy="614363"/>
          </a:xfrm>
          <a:custGeom>
            <a:avLst/>
            <a:gdLst>
              <a:gd name="T0" fmla="*/ 11661775 w 11661775"/>
              <a:gd name="T1" fmla="*/ 307182 h 614363"/>
              <a:gd name="T2" fmla="*/ 5830888 w 11661775"/>
              <a:gd name="T3" fmla="*/ 614363 h 614363"/>
              <a:gd name="T4" fmla="*/ 0 w 11661775"/>
              <a:gd name="T5" fmla="*/ 307182 h 614363"/>
              <a:gd name="T6" fmla="*/ 5830888 w 11661775"/>
              <a:gd name="T7" fmla="*/ 0 h 614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991 w 11661775"/>
              <a:gd name="T13" fmla="*/ 29991 h 614363"/>
              <a:gd name="T14" fmla="*/ 11631784 w 11661775"/>
              <a:gd name="T15" fmla="*/ 584372 h 614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61775" h="614363">
                <a:moveTo>
                  <a:pt x="102396" y="0"/>
                </a:moveTo>
                <a:lnTo>
                  <a:pt x="11661775" y="0"/>
                </a:lnTo>
                <a:lnTo>
                  <a:pt x="11661775" y="511967"/>
                </a:lnTo>
                <a:cubicBezTo>
                  <a:pt x="11661775" y="568518"/>
                  <a:pt x="11615930" y="614362"/>
                  <a:pt x="11559379" y="614362"/>
                </a:cubicBezTo>
                <a:lnTo>
                  <a:pt x="0" y="614363"/>
                </a:lnTo>
                <a:lnTo>
                  <a:pt x="0" y="102396"/>
                </a:lnTo>
                <a:lnTo>
                  <a:pt x="-1" y="102395"/>
                </a:lnTo>
                <a:cubicBezTo>
                  <a:pt x="-1" y="45844"/>
                  <a:pt x="45844" y="-1"/>
                  <a:pt x="102396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Профессиональные образовательные организации Калининградской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703388" y="-833438"/>
            <a:ext cx="10882313" cy="833438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3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1788" y="936625"/>
          <a:ext cx="11493500" cy="5714999"/>
        </p:xfrm>
        <a:graphic>
          <a:graphicData uri="http://schemas.openxmlformats.org/drawingml/2006/table">
            <a:tbl>
              <a:tblPr/>
              <a:tblGrid>
                <a:gridCol w="9306887"/>
                <a:gridCol w="2186613"/>
              </a:tblGrid>
              <a:tr h="878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специальности, профессии СПО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балл аттестата абитуриентов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2016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/>
                    </a:solidFill>
                  </a:tcPr>
                </a:tc>
              </a:tr>
              <a:tr h="25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Ветеринария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4,21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93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 продукции общественного питания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93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Декоративно-прикладное искусство и народные промыслы / </a:t>
                      </a: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Судостроение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4,12 / 4,11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5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Ювелир /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Преподавание в начальных классах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4,09 / 4,07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293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Товароведение / Фармация / Художник росписи по дереву / Банковское дело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4,05 / 4,04 / 4,01 /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77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Прикладная информатика / Компьютерные сети / Программирование в компьютерных системах / Коммерция / Товароведение и экспертиза качества потребительских товаров / Пожарная безопасность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5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обслуживания в общественном питании / Технология хлеба, кондитерских и макаронных изделий / Туризм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77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Дошкольное образование / Гостиничный сервис / Строительство и эксплуатация зданий и сооружений / Сварочное производство / Земельно-имущественные отношения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  <a:tr h="1295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 машиностроения / Технология деревообработки / Мастер отделочных строительных работ / Мастер общестроительных работ / Сварщик / Слесарь-монтажник судовой / Станочник / Токарь-универсал / Механизация сельского хозяйства / Мастер по техническому обслуживанию и ремонту машинно-тракторного парка / Тракторист-машинист сельскохозяйственного производства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3,20 – 3,40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6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304800" y="0"/>
            <a:ext cx="11661775" cy="614363"/>
          </a:xfrm>
          <a:custGeom>
            <a:avLst/>
            <a:gdLst>
              <a:gd name="T0" fmla="*/ 11661775 w 11661775"/>
              <a:gd name="T1" fmla="*/ 307182 h 614363"/>
              <a:gd name="T2" fmla="*/ 5830888 w 11661775"/>
              <a:gd name="T3" fmla="*/ 614363 h 614363"/>
              <a:gd name="T4" fmla="*/ 0 w 11661775"/>
              <a:gd name="T5" fmla="*/ 307182 h 614363"/>
              <a:gd name="T6" fmla="*/ 5830888 w 11661775"/>
              <a:gd name="T7" fmla="*/ 0 h 614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991 w 11661775"/>
              <a:gd name="T13" fmla="*/ 29991 h 614363"/>
              <a:gd name="T14" fmla="*/ 11631784 w 11661775"/>
              <a:gd name="T15" fmla="*/ 584372 h 614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61775" h="614363">
                <a:moveTo>
                  <a:pt x="102396" y="0"/>
                </a:moveTo>
                <a:lnTo>
                  <a:pt x="11661775" y="0"/>
                </a:lnTo>
                <a:lnTo>
                  <a:pt x="11661775" y="511967"/>
                </a:lnTo>
                <a:cubicBezTo>
                  <a:pt x="11661775" y="568518"/>
                  <a:pt x="11615930" y="614362"/>
                  <a:pt x="11559379" y="614362"/>
                </a:cubicBezTo>
                <a:lnTo>
                  <a:pt x="0" y="614363"/>
                </a:lnTo>
                <a:lnTo>
                  <a:pt x="0" y="102396"/>
                </a:lnTo>
                <a:lnTo>
                  <a:pt x="-1" y="102395"/>
                </a:lnTo>
                <a:cubicBezTo>
                  <a:pt x="-1" y="45844"/>
                  <a:pt x="45844" y="-1"/>
                  <a:pt x="102396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Средний балл аттестата зачисленных по отдельным специальностям, профессиям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89000" y="1371600"/>
            <a:ext cx="10882313" cy="582613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3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1150" y="1281113"/>
          <a:ext cx="11460163" cy="3811588"/>
        </p:xfrm>
        <a:graphic>
          <a:graphicData uri="http://schemas.openxmlformats.org/drawingml/2006/table">
            <a:tbl>
              <a:tblPr/>
              <a:tblGrid>
                <a:gridCol w="6905650"/>
                <a:gridCol w="4554513"/>
              </a:tblGrid>
              <a:tr h="647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образовательной организации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официального сайта в сети Интернет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67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Балтийский федеральный университет им. И. Канта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http://www.kantiana.ru/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Калининградский государственный технический университет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http://www.klgtu.ru/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Балтийская государственная академия рыбопромыслового флота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http://www.bgarf.ru/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Педагогический институт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(г. Черняховск)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http://www.ipc39.ru/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>
            <a:spLocks noChangeArrowheads="1"/>
          </p:cNvSpPr>
          <p:nvPr/>
        </p:nvSpPr>
        <p:spPr bwMode="auto">
          <a:xfrm>
            <a:off x="304800" y="0"/>
            <a:ext cx="11661775" cy="614363"/>
          </a:xfrm>
          <a:custGeom>
            <a:avLst/>
            <a:gdLst>
              <a:gd name="T0" fmla="*/ 11661775 w 11661775"/>
              <a:gd name="T1" fmla="*/ 307182 h 614363"/>
              <a:gd name="T2" fmla="*/ 5830888 w 11661775"/>
              <a:gd name="T3" fmla="*/ 614363 h 614363"/>
              <a:gd name="T4" fmla="*/ 0 w 11661775"/>
              <a:gd name="T5" fmla="*/ 307182 h 614363"/>
              <a:gd name="T6" fmla="*/ 5830888 w 11661775"/>
              <a:gd name="T7" fmla="*/ 0 h 614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991 w 11661775"/>
              <a:gd name="T13" fmla="*/ 29991 h 614363"/>
              <a:gd name="T14" fmla="*/ 11631784 w 11661775"/>
              <a:gd name="T15" fmla="*/ 584372 h 614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61775" h="614363">
                <a:moveTo>
                  <a:pt x="102396" y="0"/>
                </a:moveTo>
                <a:lnTo>
                  <a:pt x="11661775" y="0"/>
                </a:lnTo>
                <a:lnTo>
                  <a:pt x="11661775" y="511967"/>
                </a:lnTo>
                <a:cubicBezTo>
                  <a:pt x="11661775" y="568518"/>
                  <a:pt x="11615930" y="614362"/>
                  <a:pt x="11559379" y="614362"/>
                </a:cubicBezTo>
                <a:lnTo>
                  <a:pt x="0" y="614363"/>
                </a:lnTo>
                <a:lnTo>
                  <a:pt x="0" y="102396"/>
                </a:lnTo>
                <a:lnTo>
                  <a:pt x="-1" y="102395"/>
                </a:lnTo>
                <a:cubicBezTo>
                  <a:pt x="-1" y="45844"/>
                  <a:pt x="45844" y="-1"/>
                  <a:pt x="102396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ОБРАЗОВАТЕЛЬНЫЕ ОРГАНИЗАЦИИ ВЫСШЕГО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9112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Arial" panose="020B0604020202020204" pitchFamily="34" charset="0"/>
              </a:rPr>
              <a:t>Сеть образовательных организаций Калининградской области</a:t>
            </a:r>
            <a:endParaRPr lang="ru-RU" altLang="ru-RU" sz="24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Статистика: школы, выпускники, первые классы, педагоги (ср возр, молодые)</a:t>
            </a:r>
          </a:p>
        </p:txBody>
      </p:sp>
      <p:graphicFrame>
        <p:nvGraphicFramePr>
          <p:cNvPr id="4" name="Group 68"/>
          <p:cNvGraphicFramePr>
            <a:graphicFrameLocks noGrp="1"/>
          </p:cNvGraphicFramePr>
          <p:nvPr/>
        </p:nvGraphicFramePr>
        <p:xfrm>
          <a:off x="508000" y="898525"/>
          <a:ext cx="11333163" cy="3836985"/>
        </p:xfrm>
        <a:graphic>
          <a:graphicData uri="http://schemas.openxmlformats.org/drawingml/2006/table">
            <a:tbl>
              <a:tblPr/>
              <a:tblGrid>
                <a:gridCol w="2743200"/>
                <a:gridCol w="1497013"/>
                <a:gridCol w="2559050"/>
                <a:gridCol w="2068512"/>
                <a:gridCol w="2465388"/>
              </a:tblGrid>
              <a:tr h="618008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организации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образовательных организаций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учащихся, тыс.чел.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1" marR="68581" marT="8257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т.ч. негосударственные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т.ч. в негосударственных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целом по региону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598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190,5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Детские сады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45,1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Школы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Доп.образование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86,0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 СПО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68581" marR="68581" marT="825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3715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 ВПО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36,3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</a:p>
                  </a:txBody>
                  <a:tcPr marL="68581" marR="68581" marT="107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3238" y="4973638"/>
          <a:ext cx="11339512" cy="1419226"/>
        </p:xfrm>
        <a:graphic>
          <a:graphicData uri="http://schemas.openxmlformats.org/drawingml/2006/table">
            <a:tbl>
              <a:tblPr/>
              <a:tblGrid>
                <a:gridCol w="6800390"/>
                <a:gridCol w="2075454"/>
                <a:gridCol w="2463668"/>
              </a:tblGrid>
              <a:tr h="3132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 педагогических работников до 35 лет,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РФ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4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общем образовании: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21,8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22,4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дошкольном образовании: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профессиональном образовании: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12,2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09600" y="-47625"/>
            <a:ext cx="10972800" cy="762000"/>
          </a:xfrm>
        </p:spPr>
        <p:txBody>
          <a:bodyPr/>
          <a:lstStyle/>
          <a:p>
            <a:pPr algn="l" eaLnBrk="1" hangingPunct="1"/>
            <a:r>
              <a:rPr lang="ru-RU" altLang="ru-RU" sz="2200" b="1" smtClean="0"/>
              <a:t>Профессиональное образование: </a:t>
            </a:r>
            <a:r>
              <a:rPr lang="ru-RU" altLang="ru-RU" sz="2200" smtClean="0"/>
              <a:t>условия поступления </a:t>
            </a:r>
            <a:r>
              <a:rPr lang="en-US" altLang="ru-RU" sz="2200" smtClean="0"/>
              <a:t>(</a:t>
            </a:r>
            <a:r>
              <a:rPr lang="ru-RU" altLang="ru-RU" sz="2200" smtClean="0"/>
              <a:t>на примере БФУ им.И.Канта)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5438" y="749300"/>
          <a:ext cx="11669712" cy="5608712"/>
        </p:xfrm>
        <a:graphic>
          <a:graphicData uri="http://schemas.openxmlformats.org/drawingml/2006/table">
            <a:tbl>
              <a:tblPr/>
              <a:tblGrid>
                <a:gridCol w="379412"/>
                <a:gridCol w="1903413"/>
                <a:gridCol w="1371600"/>
                <a:gridCol w="1331912"/>
                <a:gridCol w="1492250"/>
                <a:gridCol w="2568575"/>
                <a:gridCol w="1358900"/>
                <a:gridCol w="1263650"/>
              </a:tblGrid>
              <a:tr h="1121626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Направление/специальность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заявлений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Проходной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Проходной балл ЕГЭ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инд. достижения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Мин.балл БФУ им.И.Канта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Мин.балл, установленный в РФ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1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Лечебное дело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41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Лингвистика (английский язык)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1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Юриспруденция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21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1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Филология (зарубежная)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355600" y="168275"/>
            <a:ext cx="10972800" cy="730250"/>
          </a:xfrm>
        </p:spPr>
        <p:txBody>
          <a:bodyPr/>
          <a:lstStyle/>
          <a:p>
            <a:pPr algn="l" eaLnBrk="1" hangingPunct="1"/>
            <a:r>
              <a:rPr lang="ru-RU" altLang="ru-RU" sz="2200" b="1" smtClean="0"/>
              <a:t>Профессиональное образование: </a:t>
            </a:r>
            <a:r>
              <a:rPr lang="ru-RU" altLang="ru-RU" sz="2200" smtClean="0"/>
              <a:t>условия поступления </a:t>
            </a:r>
            <a:r>
              <a:rPr lang="en-US" altLang="ru-RU" sz="2200" smtClean="0"/>
              <a:t>(</a:t>
            </a:r>
            <a:r>
              <a:rPr lang="ru-RU" altLang="ru-RU" sz="2200" smtClean="0"/>
              <a:t>на примере БФУ им.И.Канта)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25" y="882650"/>
          <a:ext cx="11806238" cy="5329236"/>
        </p:xfrm>
        <a:graphic>
          <a:graphicData uri="http://schemas.openxmlformats.org/drawingml/2006/table">
            <a:tbl>
              <a:tblPr/>
              <a:tblGrid>
                <a:gridCol w="484188"/>
                <a:gridCol w="1679575"/>
                <a:gridCol w="1384300"/>
                <a:gridCol w="1120775"/>
                <a:gridCol w="1754187"/>
                <a:gridCol w="2814638"/>
                <a:gridCol w="1376362"/>
                <a:gridCol w="1192213"/>
              </a:tblGrid>
              <a:tr h="1121811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Направление/специальность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заявлений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Проходной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Проходной балл ЕГЭ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достижения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Мин.балл БФУ им.И.Канта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Мин.балл, уст-ный в РФ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4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4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1525" y="1600200"/>
          <a:ext cx="10944224" cy="4187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899"/>
                <a:gridCol w="1257299"/>
                <a:gridCol w="1071562"/>
                <a:gridCol w="1228725"/>
                <a:gridCol w="1243012"/>
                <a:gridCol w="1157285"/>
                <a:gridCol w="1214442"/>
              </a:tblGrid>
              <a:tr h="1095241"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предмет</a:t>
                      </a:r>
                      <a:endParaRPr lang="ru-RU" sz="3600" dirty="0"/>
                    </a:p>
                  </a:txBody>
                  <a:tcPr marT="45729" marB="4572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73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</a:tr>
              <a:tr h="1095241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2277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47,84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2225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49,65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1910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45,20</a:t>
                      </a:r>
                      <a:endParaRPr lang="ru-RU" sz="2000" dirty="0"/>
                    </a:p>
                  </a:txBody>
                  <a:tcPr marT="45729" marB="45729" anchor="ctr"/>
                </a:tc>
              </a:tr>
            </a:tbl>
          </a:graphicData>
        </a:graphic>
      </p:graphicFrame>
      <p:sp>
        <p:nvSpPr>
          <p:cNvPr id="829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ЕГЭ по обществознанию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Средний проходной балл по предмету «обществознание»  по ВУЗам Калининградской области</a:t>
            </a:r>
            <a:br>
              <a:rPr lang="ru-RU" altLang="ru-RU" sz="2000" b="1" smtClean="0"/>
            </a:br>
            <a:endParaRPr lang="ru-RU" altLang="ru-RU" sz="2000" b="1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1038" y="911225"/>
          <a:ext cx="10972800" cy="4973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Проходной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балл</a:t>
                      </a:r>
                      <a:r>
                        <a:rPr lang="ru-RU" sz="1800" b="1" baseline="0" dirty="0" smtClean="0"/>
                        <a:t> (бюджет) 2016</a:t>
                      </a:r>
                      <a:endParaRPr lang="ru-RU" sz="1800" b="1" dirty="0"/>
                    </a:p>
                  </a:txBody>
                  <a:tcPr marT="45716" marB="45716"/>
                </a:tc>
              </a:tr>
              <a:tr h="370801">
                <a:tc rowSpan="5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baseline="0" dirty="0" smtClean="0"/>
                        <a:t>  </a:t>
                      </a:r>
                      <a:r>
                        <a:rPr lang="ru-RU" sz="2800" b="1" dirty="0" smtClean="0"/>
                        <a:t>БФУ</a:t>
                      </a:r>
                      <a:r>
                        <a:rPr lang="ru-RU" sz="2800" b="1" baseline="0" dirty="0" smtClean="0"/>
                        <a:t> им. И. Канта </a:t>
                      </a:r>
                      <a:endParaRPr lang="ru-RU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Юриспруденция</a:t>
                      </a:r>
                      <a:r>
                        <a:rPr lang="ru-RU" sz="1800" baseline="0" dirty="0" smtClean="0"/>
                        <a:t>  (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Экономика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76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Реклама</a:t>
                      </a:r>
                      <a:r>
                        <a:rPr lang="ru-RU" sz="1800" baseline="0" dirty="0" smtClean="0"/>
                        <a:t> и связи с общественностью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Менеджмент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Бизнес-информатика</a:t>
                      </a:r>
                      <a:r>
                        <a:rPr lang="ru-RU" sz="1800" baseline="0" dirty="0" smtClean="0"/>
                        <a:t>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1">
                <a:tc rowSpan="3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КГТУ-БГА</a:t>
                      </a:r>
                      <a:endParaRPr lang="ru-RU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Экономика</a:t>
                      </a:r>
                      <a:r>
                        <a:rPr lang="ru-RU" sz="1800" baseline="0" dirty="0" smtClean="0"/>
                        <a:t>  (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только контракт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 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1437"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Менеджмент (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только контракт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71"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Управление</a:t>
                      </a:r>
                      <a:r>
                        <a:rPr lang="ru-RU" sz="1800" baseline="0" dirty="0" smtClean="0"/>
                        <a:t> персоналом (</a:t>
                      </a:r>
                      <a:r>
                        <a:rPr lang="ru-RU" sz="1800" b="1" baseline="0" dirty="0" smtClean="0"/>
                        <a:t>только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="1" baseline="0" dirty="0" smtClean="0"/>
                        <a:t>контракт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65752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Педагогический институт (Черняховск)</a:t>
                      </a:r>
                      <a:endParaRPr lang="ru-RU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Начальное</a:t>
                      </a:r>
                      <a:r>
                        <a:rPr lang="ru-RU" sz="1800" baseline="0" dirty="0" smtClean="0"/>
                        <a:t> образование (</a:t>
                      </a:r>
                      <a:r>
                        <a:rPr lang="ru-RU" sz="1800" b="1" baseline="0" dirty="0" smtClean="0"/>
                        <a:t>бюджет)</a:t>
                      </a:r>
                      <a:endParaRPr lang="ru-RU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6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Дошкольное</a:t>
                      </a:r>
                      <a:r>
                        <a:rPr lang="ru-RU" sz="1800" baseline="0" dirty="0" smtClean="0"/>
                        <a:t> образование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6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Информатика</a:t>
                      </a:r>
                      <a:r>
                        <a:rPr lang="ru-RU" sz="1800" baseline="0" dirty="0" smtClean="0"/>
                        <a:t>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</a:t>
                      </a:r>
                      <a:endParaRPr lang="ru-RU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566738" y="217488"/>
            <a:ext cx="10972800" cy="1143000"/>
          </a:xfrm>
        </p:spPr>
        <p:txBody>
          <a:bodyPr/>
          <a:lstStyle/>
          <a:p>
            <a:r>
              <a:rPr lang="ru-RU" altLang="ru-RU" sz="2000" b="1" smtClean="0"/>
              <a:t>Средний проходной балл по предмету «обществознание»  по ВУЗам (г. Москва)</a:t>
            </a:r>
            <a:endParaRPr lang="ru-RU" altLang="ru-RU" sz="2000" smtClean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752475" y="1225550"/>
          <a:ext cx="10972800" cy="373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Проходной балл</a:t>
                      </a:r>
                      <a:r>
                        <a:rPr lang="ru-RU" sz="1800" b="1" baseline="0" dirty="0" smtClean="0"/>
                        <a:t> (бюджет) 2016</a:t>
                      </a:r>
                      <a:endParaRPr lang="ru-RU" sz="1800" b="1" dirty="0"/>
                    </a:p>
                  </a:txBody>
                  <a:tcPr marT="45714" marB="45714"/>
                </a:tc>
              </a:tr>
              <a:tr h="370794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МГУ</a:t>
                      </a:r>
                      <a:r>
                        <a:rPr lang="ru-RU" sz="2800" b="1" baseline="0" dirty="0" smtClean="0"/>
                        <a:t> им. М.В. Ломоносова</a:t>
                      </a:r>
                      <a:endParaRPr lang="ru-RU" sz="2800" b="1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Юриспруденция</a:t>
                      </a:r>
                      <a:r>
                        <a:rPr lang="ru-RU" sz="1800" baseline="0" dirty="0" smtClean="0"/>
                        <a:t>  (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 rowSpan="4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не</a:t>
                      </a:r>
                      <a:r>
                        <a:rPr lang="ru-RU" sz="1800" baseline="0" dirty="0" smtClean="0"/>
                        <a:t> менее 90 баллов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+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внутренний экзамен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370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Экономика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  <a:tr h="6399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Социология(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  <a:tr h="370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Политология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  <a:tr h="5181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МГИМО МИД</a:t>
                      </a:r>
                      <a:endParaRPr lang="ru-RU" sz="2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Международное</a:t>
                      </a:r>
                      <a:r>
                        <a:rPr lang="ru-RU" sz="1800" baseline="0" dirty="0" smtClean="0"/>
                        <a:t> право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 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365748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МГЮУ</a:t>
                      </a:r>
                      <a:r>
                        <a:rPr lang="ru-RU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/>
                        <a:t>им. О.Е. </a:t>
                      </a:r>
                      <a:r>
                        <a:rPr lang="ru-RU" sz="2800" b="1" baseline="0" dirty="0" err="1" smtClean="0"/>
                        <a:t>Кутафина</a:t>
                      </a:r>
                      <a:endParaRPr lang="ru-RU" sz="2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Адвокатская деятельность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b="0" dirty="0" smtClean="0"/>
                        <a:t>)</a:t>
                      </a:r>
                      <a:endParaRPr lang="ru-RU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36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Гражданское</a:t>
                      </a:r>
                      <a:r>
                        <a:rPr lang="ru-RU" sz="1800" baseline="0" dirty="0" smtClean="0"/>
                        <a:t> право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36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Международное</a:t>
                      </a:r>
                      <a:r>
                        <a:rPr lang="ru-RU" sz="1800" baseline="0" dirty="0" smtClean="0"/>
                        <a:t> право  (</a:t>
                      </a:r>
                      <a:r>
                        <a:rPr lang="ru-RU" sz="1800" b="1" baseline="0" dirty="0" smtClean="0"/>
                        <a:t>бюджет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</a:t>
                      </a:r>
                      <a:endParaRPr lang="ru-RU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609600" y="103188"/>
            <a:ext cx="10972800" cy="1143000"/>
          </a:xfrm>
        </p:spPr>
        <p:txBody>
          <a:bodyPr/>
          <a:lstStyle/>
          <a:p>
            <a:r>
              <a:rPr lang="ru-RU" altLang="ru-RU" sz="2000" b="1" smtClean="0"/>
              <a:t>Средний проходной балл по предмету «обществознание»  по ВУЗам (г. Санкт-Петербург)</a:t>
            </a:r>
            <a:endParaRPr lang="ru-RU" altLang="ru-RU" sz="2000" smtClean="0"/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695325" y="1025525"/>
          <a:ext cx="10972800" cy="5380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3708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</a:t>
                      </a:r>
                      <a:r>
                        <a:rPr lang="ru-RU" sz="1800" b="1" baseline="0" dirty="0" smtClean="0"/>
                        <a:t> (бюджет)</a:t>
                      </a:r>
                      <a:endParaRPr lang="ru-RU" sz="1800" b="1" dirty="0"/>
                    </a:p>
                  </a:txBody>
                  <a:tcPr marT="45721" marB="45721"/>
                </a:tc>
              </a:tr>
              <a:tr h="370846">
                <a:tc rowSpan="4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СПбГУ</a:t>
                      </a:r>
                      <a:r>
                        <a:rPr lang="ru-RU" sz="2800" b="1" baseline="0" dirty="0" smtClean="0"/>
                        <a:t> </a:t>
                      </a:r>
                      <a:endParaRPr lang="ru-RU" sz="2800" b="1" dirty="0" smtClean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Экономика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76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657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Менеджмент (</a:t>
                      </a:r>
                      <a:r>
                        <a:rPr lang="ru-RU" sz="1800" b="1" dirty="0" smtClean="0"/>
                        <a:t>бюджет)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6401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Юриспруденция (</a:t>
                      </a:r>
                      <a:r>
                        <a:rPr lang="ru-RU" sz="1800" b="1" dirty="0" smtClean="0"/>
                        <a:t>бюджет)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708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История (</a:t>
                      </a:r>
                      <a:r>
                        <a:rPr lang="ru-RU" sz="1800" b="1" dirty="0" smtClean="0"/>
                        <a:t>бюджет)</a:t>
                      </a:r>
                      <a:endParaRPr lang="ru-RU" sz="1800" dirty="0" smtClean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65783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РГПУ</a:t>
                      </a:r>
                      <a:r>
                        <a:rPr lang="ru-RU" sz="2800" b="1" baseline="0" dirty="0" smtClean="0"/>
                        <a:t> им. А.И. Герцена</a:t>
                      </a:r>
                      <a:endParaRPr lang="ru-RU" sz="2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Педагогика и психология 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6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Экономика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77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6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36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Юриспруденция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865365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Санкт-Петербургский</a:t>
                      </a:r>
                      <a:r>
                        <a:rPr lang="ru-RU" sz="2800" b="1" baseline="0" dirty="0" smtClean="0"/>
                        <a:t> государственный институт психологии и социальной работы</a:t>
                      </a:r>
                      <a:endParaRPr lang="ru-RU" sz="2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Социальная работа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b="0" dirty="0" smtClean="0"/>
                        <a:t>)</a:t>
                      </a:r>
                      <a:endParaRPr lang="ru-RU" sz="18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</a:t>
                      </a:r>
                      <a:endParaRPr lang="ru-RU" sz="1800" dirty="0"/>
                    </a:p>
                  </a:txBody>
                  <a:tcPr marT="45721" marB="45721"/>
                </a:tc>
              </a:tr>
              <a:tr h="93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Конфликтология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</a:t>
                      </a:r>
                      <a:endParaRPr lang="ru-RU" sz="1800" dirty="0"/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1525" y="1600200"/>
          <a:ext cx="10944224" cy="4187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899"/>
                <a:gridCol w="1257299"/>
                <a:gridCol w="1071562"/>
                <a:gridCol w="1228725"/>
                <a:gridCol w="1243012"/>
                <a:gridCol w="1157285"/>
                <a:gridCol w="1214442"/>
              </a:tblGrid>
              <a:tr h="1095241"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предмет</a:t>
                      </a:r>
                      <a:endParaRPr lang="ru-RU" sz="3600" dirty="0"/>
                    </a:p>
                  </a:txBody>
                  <a:tcPr marT="45729" marB="4572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 marT="45729" marB="45729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73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 marT="45729" marB="45729" anchor="ctr"/>
                </a:tc>
              </a:tr>
              <a:tr h="1095241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1303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24,37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1160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25,88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1102</a:t>
                      </a:r>
                      <a:endParaRPr lang="ru-RU" sz="20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26,07</a:t>
                      </a:r>
                      <a:endParaRPr lang="ru-RU" sz="2000" dirty="0"/>
                    </a:p>
                  </a:txBody>
                  <a:tcPr marT="45729" marB="45729" anchor="ctr"/>
                </a:tc>
              </a:tr>
            </a:tbl>
          </a:graphicData>
        </a:graphic>
      </p:graphicFrame>
      <p:sp>
        <p:nvSpPr>
          <p:cNvPr id="911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ЕГЭ по физике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Средний проходной балл по предмету «физика»  по ВУЗам Калининградской области</a:t>
            </a:r>
            <a:br>
              <a:rPr lang="ru-RU" altLang="ru-RU" sz="2000" b="1" smtClean="0"/>
            </a:br>
            <a:endParaRPr lang="ru-RU" altLang="ru-RU" sz="2000" b="1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1038" y="911225"/>
          <a:ext cx="10972800" cy="3771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610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</a:t>
                      </a:r>
                      <a:r>
                        <a:rPr lang="ru-RU" sz="1800" b="1" baseline="0" dirty="0" smtClean="0"/>
                        <a:t> (бюджет)</a:t>
                      </a:r>
                      <a:endParaRPr lang="ru-RU" sz="1800" b="1" dirty="0"/>
                    </a:p>
                  </a:txBody>
                  <a:tcPr marT="45708" marB="45708"/>
                </a:tc>
              </a:tr>
              <a:tr h="1053810">
                <a:tc rowSpan="3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baseline="0" dirty="0" smtClean="0"/>
                        <a:t>  </a:t>
                      </a:r>
                      <a:r>
                        <a:rPr lang="ru-RU" sz="2800" b="1" dirty="0" smtClean="0"/>
                        <a:t>БФУ</a:t>
                      </a:r>
                      <a:r>
                        <a:rPr lang="ru-RU" sz="2800" b="1" baseline="0" dirty="0" smtClean="0"/>
                        <a:t> им. И. Канта </a:t>
                      </a:r>
                      <a:endParaRPr lang="ru-RU" sz="28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Информационная безопасность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</a:t>
                      </a:r>
                      <a:endParaRPr lang="ru-RU" sz="1800" dirty="0"/>
                    </a:p>
                  </a:txBody>
                  <a:tcPr marT="45708" marB="45708"/>
                </a:tc>
              </a:tr>
              <a:tr h="10538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Инфокоммуникационные технологии и системы связи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</a:t>
                      </a:r>
                      <a:endParaRPr lang="ru-RU" sz="1800" dirty="0"/>
                    </a:p>
                  </a:txBody>
                  <a:tcPr marT="45708" marB="45708"/>
                </a:tc>
              </a:tr>
              <a:tr h="1053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Техническая физика (</a:t>
                      </a:r>
                      <a:r>
                        <a:rPr lang="ru-RU" sz="1800" b="1" dirty="0" smtClean="0"/>
                        <a:t>бюджет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</a:t>
                      </a:r>
                      <a:endParaRPr lang="ru-RU" sz="1800" dirty="0"/>
                    </a:p>
                  </a:txBody>
                  <a:tcPr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566738" y="217488"/>
            <a:ext cx="10972800" cy="1143000"/>
          </a:xfrm>
        </p:spPr>
        <p:txBody>
          <a:bodyPr/>
          <a:lstStyle/>
          <a:p>
            <a:r>
              <a:rPr lang="ru-RU" altLang="ru-RU" sz="2000" b="1" smtClean="0"/>
              <a:t>Средний проходной балл по предмету «физика»  по ВУЗам</a:t>
            </a:r>
            <a:br>
              <a:rPr lang="ru-RU" altLang="ru-RU" sz="2000" b="1" smtClean="0"/>
            </a:br>
            <a:r>
              <a:rPr lang="ru-RU" altLang="ru-RU" sz="2000" b="1" smtClean="0"/>
              <a:t>(г. Москва, Санкт-Петербург)</a:t>
            </a:r>
            <a:endParaRPr lang="ru-RU" altLang="ru-RU" sz="2000" smtClean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752475" y="1225550"/>
          <a:ext cx="10972800" cy="2662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370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</a:t>
                      </a:r>
                      <a:r>
                        <a:rPr lang="ru-RU" sz="1800" b="1" baseline="0" dirty="0" smtClean="0"/>
                        <a:t> (бюджет)</a:t>
                      </a:r>
                      <a:endParaRPr lang="ru-RU" sz="1800" b="1" dirty="0"/>
                    </a:p>
                  </a:txBody>
                  <a:tcPr marT="45723" marB="45723"/>
                </a:tc>
              </a:tr>
              <a:tr h="640186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МИФИ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Прикладная математика и информатика</a:t>
                      </a:r>
                      <a:endParaRPr lang="ru-RU" sz="1800" dirty="0"/>
                    </a:p>
                  </a:txBody>
                  <a:tcPr marT="45723" marB="45723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81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6401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ционные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и технологии</a:t>
                      </a:r>
                      <a:endParaRPr lang="ru-RU" sz="1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  <a:tr h="640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effectLst/>
                        </a:rPr>
                        <a:t>Программная </a:t>
                      </a:r>
                      <a:r>
                        <a:rPr lang="ru-RU" sz="1800" dirty="0">
                          <a:effectLst/>
                        </a:rPr>
                        <a:t>инженерия</a:t>
                      </a:r>
                    </a:p>
                  </a:txBody>
                  <a:tcPr marL="76200" marR="22860" marT="22864" marB="2286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  <a:tr h="3708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безопасность</a:t>
                      </a:r>
                      <a:endParaRPr lang="ru-RU" sz="1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708025" y="4075113"/>
          <a:ext cx="10972800" cy="2436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599"/>
                <a:gridCol w="3933827"/>
                <a:gridCol w="3381374"/>
              </a:tblGrid>
              <a:tr h="5831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ВУЗ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Специальность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</a:t>
                      </a:r>
                      <a:r>
                        <a:rPr lang="ru-RU" sz="1800" b="1" baseline="0" dirty="0" smtClean="0"/>
                        <a:t> (бюджет)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727520">
                <a:tc rowSpan="2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СПбГУ</a:t>
                      </a:r>
                      <a:r>
                        <a:rPr lang="ru-RU" sz="2800" b="1" baseline="0" dirty="0" smtClean="0"/>
                        <a:t> </a:t>
                      </a:r>
                      <a:endParaRPr lang="ru-RU" sz="2800" b="1" dirty="0" smtClean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Радиофизика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81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11261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Прикладные математика и физика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</a:t>
                      </a:r>
                      <a:endParaRPr lang="ru-RU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3"/>
          <p:cNvSpPr>
            <a:spLocks noChangeArrowheads="1"/>
          </p:cNvSpPr>
          <p:nvPr/>
        </p:nvSpPr>
        <p:spPr bwMode="auto">
          <a:xfrm>
            <a:off x="255588" y="255588"/>
            <a:ext cx="11571287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Gill Sans MT" panose="020B0502020104020203" pitchFamily="34" charset="0"/>
              </a:rPr>
              <a:t>В срок не позднее 01 марта образовательная организация на своем официальном сайте размещает: </a:t>
            </a:r>
            <a:endParaRPr lang="ru-RU" altLang="ru-RU" sz="180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правила приема в образовательную организацию;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условия приема на обучение по договорам об оказании платных образовательных услуг;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перечень специальностей (профессий), по которым образовательная организация объявляет прием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требования к уровню образования, которое необходимо для поступления (основное общее или среднее общее образование);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перечень вступительных испытаний;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/>
            </a:r>
            <a:br>
              <a:rPr lang="ru-RU" altLang="ru-RU" sz="1800">
                <a:latin typeface="Gill Sans MT" panose="020B0502020104020203" pitchFamily="34" charset="0"/>
              </a:rPr>
            </a:br>
            <a:r>
              <a:rPr lang="ru-RU" altLang="ru-RU" sz="1800" b="1">
                <a:solidFill>
                  <a:srgbClr val="FF0000"/>
                </a:solidFill>
                <a:latin typeface="Gill Sans MT" panose="020B0502020104020203" pitchFamily="34" charset="0"/>
              </a:rPr>
              <a:t>В срок не позднее 01 июня Организация размещает на официальном сайте следующую информацию: </a:t>
            </a:r>
            <a:endParaRPr lang="ru-RU" altLang="ru-RU" sz="180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общее количество мест для приема по каждой специальности (профессии), в том числе по различным формам получения образования;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количество бюджетных мест;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количество мест по каждой специальности (профессии) по договорам об оказании платных образовательных услуг, в том числе по различным формам получения образования;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информацию о наличии общежития и количестве мест в общежитиях, выделяемых для иногородних поступающих;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Gill Sans MT" panose="020B0502020104020203" pitchFamily="34" charset="0"/>
              </a:rPr>
              <a:t>- образец договора об оказании платных образовательных услуг.</a:t>
            </a:r>
          </a:p>
        </p:txBody>
      </p:sp>
      <p:sp>
        <p:nvSpPr>
          <p:cNvPr id="97283" name="Прямоугольник 4"/>
          <p:cNvSpPr>
            <a:spLocks noChangeArrowheads="1"/>
          </p:cNvSpPr>
          <p:nvPr/>
        </p:nvSpPr>
        <p:spPr bwMode="auto">
          <a:xfrm>
            <a:off x="0" y="5681663"/>
            <a:ext cx="1199673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Gill Sans MT" panose="020B0502020104020203" pitchFamily="34" charset="0"/>
              </a:rPr>
              <a:t>Сроки подачи заявлений на зачисление на первый курс: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Gill Sans MT" panose="020B0502020104020203" pitchFamily="34" charset="0"/>
              </a:rPr>
              <a:t>начало </a:t>
            </a:r>
            <a:r>
              <a:rPr lang="ru-RU" altLang="ru-RU" sz="2400" b="1">
                <a:solidFill>
                  <a:srgbClr val="FF0000"/>
                </a:solidFill>
                <a:latin typeface="Gill Sans MT" panose="020B0502020104020203" pitchFamily="34" charset="0"/>
              </a:rPr>
              <a:t>не</a:t>
            </a:r>
            <a:r>
              <a:rPr lang="ru-RU" altLang="ru-RU" sz="2400" b="1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Gill Sans MT" panose="020B0502020104020203" pitchFamily="34" charset="0"/>
              </a:rPr>
              <a:t>позднее </a:t>
            </a:r>
            <a:r>
              <a:rPr lang="ru-RU" altLang="ru-RU" sz="2400">
                <a:solidFill>
                  <a:srgbClr val="FF0000"/>
                </a:solidFill>
                <a:latin typeface="Gill Sans MT" panose="020B0502020104020203" pitchFamily="34" charset="0"/>
              </a:rPr>
              <a:t>20 июня </a:t>
            </a:r>
            <a:r>
              <a:rPr lang="ru-RU" altLang="ru-RU" sz="2400">
                <a:solidFill>
                  <a:srgbClr val="002060"/>
                </a:solidFill>
                <a:latin typeface="Gill Sans MT" panose="020B0502020104020203" pitchFamily="34" charset="0"/>
              </a:rPr>
              <a:t>- завершение приема </a:t>
            </a:r>
            <a:r>
              <a:rPr lang="ru-RU" altLang="ru-RU" sz="2400">
                <a:solidFill>
                  <a:srgbClr val="FF0000"/>
                </a:solidFill>
                <a:latin typeface="Gill Sans MT" panose="020B0502020104020203" pitchFamily="34" charset="0"/>
              </a:rPr>
              <a:t>15 августа</a:t>
            </a:r>
            <a:r>
              <a:rPr lang="ru-RU" altLang="ru-RU" sz="2400">
                <a:solidFill>
                  <a:srgbClr val="002060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627063" y="1530350"/>
          <a:ext cx="5422900" cy="3805238"/>
        </p:xfrm>
        <a:graphic>
          <a:graphicData uri="http://schemas.openxmlformats.org/drawingml/2006/table">
            <a:tbl>
              <a:tblPr/>
              <a:tblGrid>
                <a:gridCol w="5422900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Обязательная сдача 4-х предметов: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97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Два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обязательных предмета: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русский язык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математика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Два предмета по выбору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6137275" y="1563688"/>
          <a:ext cx="5422900" cy="3783012"/>
        </p:xfrm>
        <a:graphic>
          <a:graphicData uri="http://schemas.openxmlformats.org/drawingml/2006/table">
            <a:tbl>
              <a:tblPr/>
              <a:tblGrid>
                <a:gridCol w="5422900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Проведение экзамена по иностранному языку аналогично ЕГЭ: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3527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Устная часть ОГЭ 2017 г. состоит из трех заданий: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чтение вслух небольшого текста научно-популярного характера;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участие в условном диалоге-расспросе (ответы на заданные вопросы);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тематическое монологическое высказывание с вербальной опорой в тексте задания.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11282" name="Прямоугольник 4"/>
          <p:cNvSpPr>
            <a:spLocks noChangeArrowheads="1"/>
          </p:cNvSpPr>
          <p:nvPr/>
        </p:nvSpPr>
        <p:spPr bwMode="auto">
          <a:xfrm>
            <a:off x="2174875" y="5495925"/>
            <a:ext cx="7594600" cy="647700"/>
          </a:xfrm>
          <a:prstGeom prst="rect">
            <a:avLst/>
          </a:prstGeom>
          <a:solidFill>
            <a:srgbClr val="D1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anose="02040503050406030204" pitchFamily="18" charset="0"/>
              </a:rPr>
              <a:t>Демоверсии КИМ и открытый банк заданий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anose="02040503050406030204" pitchFamily="18" charset="0"/>
              </a:rPr>
              <a:t>на сайте </a:t>
            </a:r>
            <a:r>
              <a:rPr lang="en-US" altLang="ru-RU" sz="1800" b="1">
                <a:solidFill>
                  <a:srgbClr val="002060"/>
                </a:solidFill>
                <a:latin typeface="Cambria" panose="02040503050406030204" pitchFamily="18" charset="0"/>
              </a:rPr>
              <a:t>http://www.fipi.ru/</a:t>
            </a:r>
            <a:endParaRPr lang="ru-RU" altLang="ru-RU" sz="1800" b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>
            <a:spLocks noChangeArrowheads="1"/>
          </p:cNvSpPr>
          <p:nvPr/>
        </p:nvSpPr>
        <p:spPr bwMode="auto">
          <a:xfrm>
            <a:off x="1095375" y="198438"/>
            <a:ext cx="9982200" cy="1044575"/>
          </a:xfrm>
          <a:custGeom>
            <a:avLst/>
            <a:gdLst>
              <a:gd name="T0" fmla="*/ 9982200 w 9982200"/>
              <a:gd name="T1" fmla="*/ 522288 h 1044575"/>
              <a:gd name="T2" fmla="*/ 4991100 w 9982200"/>
              <a:gd name="T3" fmla="*/ 1044575 h 1044575"/>
              <a:gd name="T4" fmla="*/ 0 w 9982200"/>
              <a:gd name="T5" fmla="*/ 522288 h 1044575"/>
              <a:gd name="T6" fmla="*/ 4991100 w 9982200"/>
              <a:gd name="T7" fmla="*/ 0 h 1044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0992 w 9982200"/>
              <a:gd name="T13" fmla="*/ 50992 h 1044575"/>
              <a:gd name="T14" fmla="*/ 9931208 w 9982200"/>
              <a:gd name="T15" fmla="*/ 993583 h 1044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4575">
                <a:moveTo>
                  <a:pt x="174099" y="0"/>
                </a:moveTo>
                <a:lnTo>
                  <a:pt x="9982200" y="0"/>
                </a:lnTo>
                <a:lnTo>
                  <a:pt x="9982200" y="870476"/>
                </a:lnTo>
                <a:cubicBezTo>
                  <a:pt x="9982200" y="966628"/>
                  <a:pt x="9904253" y="1044574"/>
                  <a:pt x="9808101" y="1044574"/>
                </a:cubicBezTo>
                <a:lnTo>
                  <a:pt x="0" y="1044575"/>
                </a:lnTo>
                <a:lnTo>
                  <a:pt x="0" y="174099"/>
                </a:lnTo>
                <a:lnTo>
                  <a:pt x="-1" y="174098"/>
                </a:lnTo>
                <a:cubicBezTo>
                  <a:pt x="-1" y="77946"/>
                  <a:pt x="77946" y="-1"/>
                  <a:pt x="174099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ОГЭ (9 класс) 2017</a:t>
            </a:r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974725"/>
            <a:ext cx="5716588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63" y="989013"/>
            <a:ext cx="59213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Прямоугольник 6"/>
          <p:cNvSpPr>
            <a:spLocks noChangeArrowheads="1"/>
          </p:cNvSpPr>
          <p:nvPr/>
        </p:nvSpPr>
        <p:spPr bwMode="auto">
          <a:xfrm>
            <a:off x="7316788" y="290513"/>
            <a:ext cx="330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002060"/>
                </a:solidFill>
                <a:latin typeface="Gill Sans MT" panose="020B0502020104020203" pitchFamily="34" charset="0"/>
              </a:rPr>
              <a:t>profedu.baltinform.ru</a:t>
            </a:r>
            <a:endParaRPr lang="ru-RU" altLang="ru-RU" sz="2400" b="1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9333" name="TextBox 7"/>
          <p:cNvSpPr txBox="1">
            <a:spLocks noChangeArrowheads="1"/>
          </p:cNvSpPr>
          <p:nvPr/>
        </p:nvSpPr>
        <p:spPr bwMode="auto">
          <a:xfrm>
            <a:off x="1454150" y="255588"/>
            <a:ext cx="251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002060"/>
                </a:solidFill>
                <a:latin typeface="Gill Sans MT" panose="020B0502020104020203" pitchFamily="34" charset="0"/>
              </a:rPr>
              <a:t>gosuslugi.ru</a:t>
            </a:r>
            <a:endParaRPr lang="ru-RU" altLang="ru-RU" sz="2400" b="1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01650" y="1944688"/>
            <a:ext cx="10718800" cy="711200"/>
          </a:xfrm>
          <a:prstGeom prst="rect">
            <a:avLst/>
          </a:prstGeom>
          <a:effectLst/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8313" y="833438"/>
          <a:ext cx="11239500" cy="4713287"/>
        </p:xfrm>
        <a:graphic>
          <a:graphicData uri="http://schemas.openxmlformats.org/drawingml/2006/table">
            <a:tbl>
              <a:tblPr/>
              <a:tblGrid>
                <a:gridCol w="5619750"/>
                <a:gridCol w="5619750"/>
              </a:tblGrid>
              <a:tr h="471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1. Автомеханик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2. Администратор баз 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3. Графический дизайнер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4. Косметолог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5. Лаборант химического анализа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6. Мастер декоративных работ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7. Мастер столярно-плотницких работ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8. Метролог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9. Мехатроник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10. Мобильный робототехник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11. Наладчик-ремонтник промышленного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12. Оператор беспилотных летательных аппаратов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13. Оператор станков с программным управлением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14. Оптик-механик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15. Парикмахер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16. Плиточник-облицовщик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17. Повар-кондитер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18. Программист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19. Разработчик Web и мультимедийных приложений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20. Сантехник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21. Сборщик электронных систем (специалист по электронным приборам и устройствам)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22. Сварщик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23. Сетевой и системный администратор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24. Слесарь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25. Специалист в области контрольно-измерительных приборов и автоматики (по отраслям)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26. Специалист по аддитивным технологиям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304800" y="0"/>
            <a:ext cx="11661775" cy="614363"/>
          </a:xfrm>
          <a:custGeom>
            <a:avLst/>
            <a:gdLst>
              <a:gd name="T0" fmla="*/ 11661775 w 11661775"/>
              <a:gd name="T1" fmla="*/ 307182 h 614363"/>
              <a:gd name="T2" fmla="*/ 5830888 w 11661775"/>
              <a:gd name="T3" fmla="*/ 614363 h 614363"/>
              <a:gd name="T4" fmla="*/ 0 w 11661775"/>
              <a:gd name="T5" fmla="*/ 307182 h 614363"/>
              <a:gd name="T6" fmla="*/ 5830888 w 11661775"/>
              <a:gd name="T7" fmla="*/ 0 h 614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991 w 11661775"/>
              <a:gd name="T13" fmla="*/ 29991 h 614363"/>
              <a:gd name="T14" fmla="*/ 11631784 w 11661775"/>
              <a:gd name="T15" fmla="*/ 584372 h 614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61775" h="614363">
                <a:moveTo>
                  <a:pt x="102396" y="0"/>
                </a:moveTo>
                <a:lnTo>
                  <a:pt x="11661775" y="0"/>
                </a:lnTo>
                <a:lnTo>
                  <a:pt x="11661775" y="511967"/>
                </a:lnTo>
                <a:cubicBezTo>
                  <a:pt x="11661775" y="568518"/>
                  <a:pt x="11615930" y="614362"/>
                  <a:pt x="11559379" y="614362"/>
                </a:cubicBezTo>
                <a:lnTo>
                  <a:pt x="0" y="614363"/>
                </a:lnTo>
                <a:lnTo>
                  <a:pt x="0" y="102396"/>
                </a:lnTo>
                <a:lnTo>
                  <a:pt x="-1" y="102395"/>
                </a:lnTo>
                <a:cubicBezTo>
                  <a:pt x="-1" y="45844"/>
                  <a:pt x="45844" y="-1"/>
                  <a:pt x="102396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Список 50 НАИБОЛЕЕ ВОСТРЕБОВАННЫХ, НОВЫХ И ПЕРСПЕКТИВНЫХ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66750" y="1374775"/>
            <a:ext cx="10718800" cy="711200"/>
          </a:xfrm>
          <a:prstGeom prst="rect">
            <a:avLst/>
          </a:prstGeom>
          <a:effectLst/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9088" y="874713"/>
          <a:ext cx="11595100" cy="4754850"/>
        </p:xfrm>
        <a:graphic>
          <a:graphicData uri="http://schemas.openxmlformats.org/drawingml/2006/table">
            <a:tbl>
              <a:tblPr/>
              <a:tblGrid>
                <a:gridCol w="5797550"/>
                <a:gridCol w="5797550"/>
              </a:tblGrid>
              <a:tr h="4754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27. Специалист по гостеприимству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28. Специалист по информационным ресурсам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29. Специалист по информационным системам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30. Специалист по неразрушающему контролю (дефектоскопист)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31. Специалист по обслуживанию и ремонту автомобильных двигателей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32. Специалист по обслуживанию телекоммуникаций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33. Специалист по производству и обслуживанию авиатехники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34. Специалист по тестированию в области информационных технологий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35. Специалист по техническому контролю качества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36. Специалист по технологии машиностроения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37. Специалист по холодильно-вентиляционной технике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38. Техник авиационных двигателей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39. Техник по автоматизированным системам управления технологическими процессами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40. Техник по биотехническим и медицинским аппаратам и системам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41. Техник по защите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42. Техник по композитным материалам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43. Техник по обслуживанию роботизированного производства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44. Техник-конструктор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45. Техник-механик в сельском хозяйстве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46. Техник-полиграфист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47. Технический писатель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48. Токарь-универсал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49. Фрезеровщик-универсал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50. Электромонтажник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304800" y="0"/>
            <a:ext cx="11661775" cy="614363"/>
          </a:xfrm>
          <a:custGeom>
            <a:avLst/>
            <a:gdLst>
              <a:gd name="T0" fmla="*/ 11661775 w 11661775"/>
              <a:gd name="T1" fmla="*/ 307182 h 614363"/>
              <a:gd name="T2" fmla="*/ 5830888 w 11661775"/>
              <a:gd name="T3" fmla="*/ 614363 h 614363"/>
              <a:gd name="T4" fmla="*/ 0 w 11661775"/>
              <a:gd name="T5" fmla="*/ 307182 h 614363"/>
              <a:gd name="T6" fmla="*/ 5830888 w 11661775"/>
              <a:gd name="T7" fmla="*/ 0 h 614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991 w 11661775"/>
              <a:gd name="T13" fmla="*/ 29991 h 614363"/>
              <a:gd name="T14" fmla="*/ 11631784 w 11661775"/>
              <a:gd name="T15" fmla="*/ 584372 h 614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61775" h="614363">
                <a:moveTo>
                  <a:pt x="102396" y="0"/>
                </a:moveTo>
                <a:lnTo>
                  <a:pt x="11661775" y="0"/>
                </a:lnTo>
                <a:lnTo>
                  <a:pt x="11661775" y="511967"/>
                </a:lnTo>
                <a:cubicBezTo>
                  <a:pt x="11661775" y="568518"/>
                  <a:pt x="11615930" y="614362"/>
                  <a:pt x="11559379" y="614362"/>
                </a:cubicBezTo>
                <a:lnTo>
                  <a:pt x="0" y="614363"/>
                </a:lnTo>
                <a:lnTo>
                  <a:pt x="0" y="102396"/>
                </a:lnTo>
                <a:lnTo>
                  <a:pt x="-1" y="102395"/>
                </a:lnTo>
                <a:cubicBezTo>
                  <a:pt x="-1" y="45844"/>
                  <a:pt x="45844" y="-1"/>
                  <a:pt x="102396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Список 50 НАИБОЛЕЕ ВОСТРЕБОВАННЫХ, НОВЫХ И ПЕРСПЕКТИВНЫХ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9"/>
          <p:cNvSpPr txBox="1">
            <a:spLocks noChangeArrowheads="1"/>
          </p:cNvSpPr>
          <p:nvPr/>
        </p:nvSpPr>
        <p:spPr bwMode="auto">
          <a:xfrm>
            <a:off x="9745663" y="5157788"/>
            <a:ext cx="2446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Вновь построенный д/с г.Мамоново, 100 мест</a:t>
            </a:r>
          </a:p>
        </p:txBody>
      </p:sp>
      <p:sp>
        <p:nvSpPr>
          <p:cNvPr id="105475" name="TextBox 28"/>
          <p:cNvSpPr txBox="1">
            <a:spLocks noChangeArrowheads="1"/>
          </p:cNvSpPr>
          <p:nvPr/>
        </p:nvSpPr>
        <p:spPr bwMode="auto">
          <a:xfrm>
            <a:off x="7632700" y="4652963"/>
            <a:ext cx="2446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Строительство д/с г.Калинингра, 240 мест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49263" y="415925"/>
            <a:ext cx="11472862" cy="100965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>
                <a:latin typeface="Cambria" panose="02040503050406030204" pitchFamily="18" charset="0"/>
              </a:rPr>
              <a:t>Комплекс мер, направленных на выявление </a:t>
            </a:r>
            <a:r>
              <a:rPr lang="en-US" sz="2400" b="1" dirty="0" smtClean="0">
                <a:latin typeface="Cambria" panose="02040503050406030204" pitchFamily="18" charset="0"/>
              </a:rPr>
              <a:t/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и </a:t>
            </a:r>
            <a:r>
              <a:rPr lang="ru-RU" sz="2400" b="1" dirty="0">
                <a:latin typeface="Cambria" panose="02040503050406030204" pitchFamily="18" charset="0"/>
              </a:rPr>
              <a:t>поддержку одаренных детей и молодежи</a:t>
            </a:r>
            <a:r>
              <a:rPr lang="ru-RU" sz="2000" b="1" dirty="0"/>
              <a:t/>
            </a:r>
            <a:br>
              <a:rPr lang="ru-RU" sz="2000" b="1" dirty="0"/>
            </a:br>
            <a:endParaRPr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5477" name="TextBox 3"/>
          <p:cNvSpPr txBox="1">
            <a:spLocks noChangeArrowheads="1"/>
          </p:cNvSpPr>
          <p:nvPr/>
        </p:nvSpPr>
        <p:spPr bwMode="auto">
          <a:xfrm>
            <a:off x="11664950" y="645318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Изображение 2" descr="Z_SmD9uFgi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2927648" cy="161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3" descr="qD4H5jHb0d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8350"/>
            <a:ext cx="2927648" cy="161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Изображение 8" descr="IMG_08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3" y="4763069"/>
            <a:ext cx="2763875" cy="190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27350" y="1208088"/>
          <a:ext cx="9264650" cy="540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669"/>
                <a:gridCol w="1651124"/>
                <a:gridCol w="1444733"/>
                <a:gridCol w="1651124"/>
              </a:tblGrid>
              <a:tr h="9990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Направления</a:t>
                      </a:r>
                      <a:endParaRPr lang="ru-RU" sz="2000" dirty="0"/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2014,</a:t>
                      </a:r>
                    </a:p>
                    <a:p>
                      <a:pPr algn="ctr"/>
                      <a:r>
                        <a:rPr lang="ru-RU" sz="2000" dirty="0" smtClean="0"/>
                        <a:t>чел.</a:t>
                      </a:r>
                      <a:endParaRPr lang="ru-RU" sz="2000" dirty="0"/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2015,</a:t>
                      </a:r>
                    </a:p>
                    <a:p>
                      <a:pPr algn="ctr"/>
                      <a:r>
                        <a:rPr lang="ru-RU" sz="2000" dirty="0" smtClean="0"/>
                        <a:t>чел. </a:t>
                      </a:r>
                      <a:endParaRPr lang="ru-RU" sz="2000" dirty="0"/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2016,</a:t>
                      </a:r>
                    </a:p>
                    <a:p>
                      <a:pPr algn="ctr"/>
                      <a:r>
                        <a:rPr lang="ru-RU" sz="2000" dirty="0" smtClean="0"/>
                        <a:t>чел.</a:t>
                      </a:r>
                      <a:endParaRPr lang="ru-RU" sz="2000" dirty="0"/>
                    </a:p>
                  </a:txBody>
                  <a:tcPr marL="121924" marR="121924" marT="45723" marB="45723"/>
                </a:tc>
              </a:tr>
              <a:tr h="13030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  <a:cs typeface="Arial" pitchFamily="34" charset="0"/>
                        </a:rPr>
                        <a:t>Обеспечение участия школьников в мероприятиях </a:t>
                      </a:r>
                      <a:r>
                        <a:rPr lang="ru-RU" sz="1800" dirty="0" smtClean="0"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межрегионального, всероссийского и международного </a:t>
                      </a:r>
                      <a:r>
                        <a:rPr lang="ru-RU" sz="1800" dirty="0" smtClean="0">
                          <a:latin typeface="Cambria" panose="02040503050406030204" pitchFamily="18" charset="0"/>
                          <a:cs typeface="Arial" pitchFamily="34" charset="0"/>
                        </a:rPr>
                        <a:t>уровней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48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49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51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</a:tr>
              <a:tr h="980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mbria" panose="02040503050406030204" pitchFamily="18" charset="0"/>
                          <a:cs typeface="Arial" pitchFamily="34" charset="0"/>
                        </a:rPr>
                        <a:t>Организация и проведение всероссийской олимпиады школьников </a:t>
                      </a:r>
                      <a:r>
                        <a:rPr lang="ru-RU" sz="1800" i="1" dirty="0" smtClean="0">
                          <a:latin typeface="Cambria" panose="02040503050406030204" pitchFamily="18" charset="0"/>
                          <a:cs typeface="Arial" pitchFamily="34" charset="0"/>
                        </a:rPr>
                        <a:t>(охват, школьный этап)</a:t>
                      </a: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21773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35435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37666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</a:tr>
              <a:tr h="9804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Образовательные смены в образовательном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центре</a:t>
                      </a: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 «Сириус» (г. Сочи)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35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</a:tr>
              <a:tr h="114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Присуждение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именных стипендий Губернатора</a:t>
                      </a:r>
                      <a:endParaRPr lang="ru-RU" sz="1800" dirty="0" smtClean="0">
                        <a:latin typeface="Cambria" panose="02040503050406030204" pitchFamily="18" charset="0"/>
                      </a:endParaRPr>
                    </a:p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418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424</a:t>
                      </a:r>
                      <a:endParaRPr lang="ru-RU" sz="1800" b="1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Cambria" panose="02040503050406030204" pitchFamily="18" charset="0"/>
                        </a:rPr>
                        <a:t>525</a:t>
                      </a:r>
                    </a:p>
                    <a:p>
                      <a:pPr algn="ctr"/>
                      <a:r>
                        <a:rPr lang="ru-RU" sz="1800" b="1" i="0" dirty="0" smtClean="0">
                          <a:latin typeface="Cambria" panose="02040503050406030204" pitchFamily="18" charset="0"/>
                        </a:rPr>
                        <a:t>(409 именных)</a:t>
                      </a:r>
                      <a:endParaRPr lang="ru-RU" sz="1800" b="1" i="0" dirty="0">
                        <a:latin typeface="Cambria" panose="02040503050406030204" pitchFamily="18" charset="0"/>
                      </a:endParaRPr>
                    </a:p>
                  </a:txBody>
                  <a:tcPr marL="121924" marR="121924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554038" y="-15875"/>
            <a:ext cx="11482387" cy="930275"/>
          </a:xfrm>
        </p:spPr>
        <p:txBody>
          <a:bodyPr/>
          <a:lstStyle/>
          <a:p>
            <a:pPr algn="l" eaLnBrk="1" hangingPunct="1"/>
            <a:r>
              <a:rPr lang="ru-RU" altLang="ru-RU" sz="3200" b="1" smtClean="0"/>
              <a:t>Олимпиадная подготовка школьников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9225" y="784225"/>
          <a:ext cx="11917363" cy="604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60"/>
                <a:gridCol w="6011148"/>
                <a:gridCol w="5410855"/>
              </a:tblGrid>
              <a:tr h="426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№ п/п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Общеобразовательный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предмет, образовательная организация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Руководитель проекта, контактный телефон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</a:tr>
              <a:tr h="731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Математика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ЦРОД, по. Ушаково, ул. Дружбы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</a:rPr>
                        <a:t>Гоман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Сергей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Станиславович, директор,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тел.: 60-21-62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Петров Анатолий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Анатольевич, заместитель директора, тел.: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60-21-61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centerdts39@gmail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com</a:t>
                      </a:r>
                      <a:endParaRPr lang="ru-RU" sz="1400" b="1" u="sng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28767" marR="28767" marT="0" marB="0"/>
                </a:tc>
              </a:tr>
              <a:tr h="48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Физика 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Институт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развития образования, ул. Томская, 19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</a:rPr>
                        <a:t>Зорькина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Лилия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Алексеевна,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 ректор,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57-83-01,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info@koiro.edu.ru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28767" marR="28767" marT="0" marB="0"/>
                </a:tc>
              </a:tr>
              <a:tr h="48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Информатика и ИКТ 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МАОУ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СОШ № 31, ул. Пролетарская, 66а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</a:rPr>
                        <a:t>Скабицкая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Юлия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Александровна,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заместитель директора,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53-65-70, 53-65-89,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 </a:t>
                      </a:r>
                      <a:r>
                        <a:rPr lang="en-US" sz="1400" b="1" i="0" u="sng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maouschool31@eduklgd.ru</a:t>
                      </a:r>
                      <a:r>
                        <a:rPr lang="en-US" sz="1400" b="1" i="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28767" marR="28767" marT="0" marB="0"/>
                </a:tc>
              </a:tr>
              <a:tr h="640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Русский язык, литература 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БФУ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им. И. Канта, ул. Чернышевского, 56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Цвигун Татьяна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Валентиновна,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директор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Института гуманитарных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наук,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53-62-60,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post@kantiana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ru</a:t>
                      </a:r>
                      <a:endParaRPr lang="ru-RU" sz="1400" b="1" u="sng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</a:tr>
              <a:tr h="97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Экология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</a:t>
                      </a: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Калининградский областной детско-юношеский центр экологии, краеведения и туризма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ул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 Ботаническая, 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Булгаков Дмитрий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Борисович,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директор,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46-44-86, 46-25-85,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cebet@mail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ru</a:t>
                      </a:r>
                      <a:endParaRPr lang="ru-RU" sz="1400" b="1" u="sng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</a:tr>
              <a:tr h="76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Биология,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химия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БФУ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им. И. Канта, ул. Университетская, 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Яковлева Светлана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Анатольевна,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заведующий лабораторией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семян и интродукции растений Ботанического сада,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тел.: 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53-62-60,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post@kantiana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ru</a:t>
                      </a:r>
                      <a:endParaRPr lang="ru-RU" sz="1400" b="1" u="sng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</a:tr>
              <a:tr h="731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Английский язык, немецкий язык 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БФУ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им. И. Канта, ул. Чернышевского, 56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+mn-lt"/>
                        </a:rPr>
                        <a:t>Николаенкова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 Евгения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Александровна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 перевода и непрерывной языковой подготовки,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53-62-60,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post@kantiana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ru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28767" marR="28767" marT="0" marB="0"/>
                </a:tc>
              </a:tr>
              <a:tr h="802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Экономика, история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РАНХиГС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, ул. Артиллерийская, 62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767" marR="287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</a:rPr>
                        <a:t>Маркулис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Светлана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Рюриковна,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специалист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регионального центра «Высшая школа государственного управления,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тел.: 97-23-63, 97-23-79,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e-mail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info@zf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ranepa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1" u="sng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ru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28767" marR="287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03300" y="261938"/>
            <a:ext cx="10910888" cy="735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Спортивная активность (сдача норм ГТО)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714375" y="1030288"/>
            <a:ext cx="10868025" cy="55499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Центры тестирования ВФСК «ГТО»: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МАУ «Дворец спорта «Юность» (г. Калининград, ул. Маршала Баграмяна, д. 2);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МАУ ДО «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Гусевская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детско-юношеская спортивная школа» (г. Гусев, ул. Красноармейская, д.1);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 startAt="3"/>
              <a:defRPr/>
            </a:pP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Гусевское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муниципальное культурно-спортивное учреждение «Стадион» (г. Гусев, ул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. Красноармейская,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д.11-а).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 startAt="3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МАУ ДО ДЮСШ «Янтарь» (г. Зеленоградск, ул. Тургенева, д. 9-б)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зимних и летних фестивалей ВФСК ГТО среди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обучающихся образовательных организаций в 2016-2017 у. г.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Зимний фестиваль: муниципальный этап (январь-февраль 2017 г.)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                                      региональный этап    (февраль 2017 г.).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.   Летний фестиваль: муниципальный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этап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(май - июнь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2017 г.)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                                      региональный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этап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(июль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2017 г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Официальный сайт ВФСК «ГТО» 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/gto.ru/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613" y="4856163"/>
            <a:ext cx="2847975" cy="175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cs typeface="Arial" charset="0"/>
              </a:rPr>
              <a:t>В 2016 году приняло участие более 2,5 тыс.школьников.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</a:rPr>
              <a:t>Знаки: «золотые» – 440, «серебряные» – 310, «бронзовые» – 146</a:t>
            </a:r>
            <a:endParaRPr lang="ru-RU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Рисунок 1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1843088"/>
            <a:ext cx="26177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Волонтерская деятельность школьников</a:t>
            </a:r>
          </a:p>
        </p:txBody>
      </p:sp>
      <p:sp>
        <p:nvSpPr>
          <p:cNvPr id="113668" name="TextBox 2"/>
          <p:cNvSpPr txBox="1">
            <a:spLocks noChangeArrowheads="1"/>
          </p:cNvSpPr>
          <p:nvPr/>
        </p:nvSpPr>
        <p:spPr bwMode="auto">
          <a:xfrm>
            <a:off x="479425" y="1325563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B050"/>
                </a:solidFill>
                <a:latin typeface="Gill Sans MT" panose="020B0502020104020203" pitchFamily="34" charset="0"/>
              </a:rPr>
              <a:t>Доброволец </a:t>
            </a:r>
            <a:r>
              <a:rPr lang="ru-RU" altLang="ru-RU" sz="4000" b="1">
                <a:latin typeface="Gill Sans MT" panose="020B0502020104020203" pitchFamily="34" charset="0"/>
              </a:rPr>
              <a:t>-</a:t>
            </a:r>
          </a:p>
        </p:txBody>
      </p:sp>
      <p:sp>
        <p:nvSpPr>
          <p:cNvPr id="113669" name="TextBox 3"/>
          <p:cNvSpPr txBox="1">
            <a:spLocks noChangeArrowheads="1"/>
          </p:cNvSpPr>
          <p:nvPr/>
        </p:nvSpPr>
        <p:spPr bwMode="auto">
          <a:xfrm>
            <a:off x="4178300" y="1417638"/>
            <a:ext cx="804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Gill Sans MT" panose="020B0502020104020203" pitchFamily="34" charset="0"/>
              </a:rPr>
              <a:t>человек, осуществляющий социально-полезную деятельность добровольно, безвозмездно, не получая за это материального вознаграждения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4025" y="2278063"/>
            <a:ext cx="84105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Направления </a:t>
            </a:r>
            <a:r>
              <a:rPr lang="ru-RU" b="1" dirty="0" err="1">
                <a:solidFill>
                  <a:srgbClr val="00B050"/>
                </a:solidFill>
              </a:rPr>
              <a:t>волонтерства</a:t>
            </a:r>
            <a:r>
              <a:rPr lang="ru-RU" b="1" dirty="0">
                <a:solidFill>
                  <a:srgbClr val="00B050"/>
                </a:solidFill>
              </a:rPr>
              <a:t>:</a:t>
            </a:r>
          </a:p>
          <a:p>
            <a:pPr>
              <a:defRPr/>
            </a:pPr>
            <a:r>
              <a:rPr lang="ru-RU" dirty="0"/>
              <a:t>-   Культурное (фестивали, концерты, выставки, Музейная ночь);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Социальное (помощь пожилым, бездомным животным, донорство);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Экологическое (субботники, вторичное использование отходов);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Больничное (помощь детям, проходящим лечение в медучреждениях);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Спортивное </a:t>
            </a:r>
            <a:r>
              <a:rPr lang="ru-RU" dirty="0" err="1"/>
              <a:t>волонтерство</a:t>
            </a:r>
            <a:r>
              <a:rPr lang="ru-RU" dirty="0"/>
              <a:t> (Чемпионат мира по футболу-2018 – регистрация волонтеров - </a:t>
            </a:r>
            <a:r>
              <a:rPr lang="en-US" dirty="0">
                <a:solidFill>
                  <a:srgbClr val="C00000"/>
                </a:solidFill>
              </a:rPr>
              <a:t>https://ems.fifa.com/volunteer/Login/RUSSIA/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3671" name="TextBox 6"/>
          <p:cNvSpPr txBox="1">
            <a:spLocks noChangeArrowheads="1"/>
          </p:cNvSpPr>
          <p:nvPr/>
        </p:nvSpPr>
        <p:spPr bwMode="auto">
          <a:xfrm>
            <a:off x="4903788" y="4786313"/>
            <a:ext cx="707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  <a:latin typeface="Gill Sans MT" panose="020B0502020104020203" pitchFamily="34" charset="0"/>
              </a:rPr>
              <a:t>Личная книжка волонтера (ЛКВ) </a:t>
            </a:r>
            <a:r>
              <a:rPr lang="ru-RU" altLang="ru-RU" sz="1800">
                <a:latin typeface="Gill Sans MT" panose="020B0502020104020203" pitchFamily="34" charset="0"/>
              </a:rPr>
              <a:t>— документ, служащий для учета волонтерской деятельности и содержащий сведения о трудовом стаже волонтера, его поощрениях и дополнительной подготовке.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Gill Sans MT" panose="020B0502020104020203" pitchFamily="34" charset="0"/>
              </a:rPr>
              <a:t>Наличие ЛКВ дает </a:t>
            </a:r>
            <a:r>
              <a:rPr lang="ru-RU" altLang="ru-RU" sz="1800" b="1" u="sng">
                <a:solidFill>
                  <a:srgbClr val="00B050"/>
                </a:solidFill>
                <a:latin typeface="Gill Sans MT" panose="020B0502020104020203" pitchFamily="34" charset="0"/>
              </a:rPr>
              <a:t>дополнительные баллы</a:t>
            </a:r>
            <a:r>
              <a:rPr lang="ru-RU" altLang="ru-RU" sz="1800" b="1">
                <a:latin typeface="Gill Sans MT" panose="020B0502020104020203" pitchFamily="34" charset="0"/>
              </a:rPr>
              <a:t> при поступлении в ВУЗы</a:t>
            </a:r>
          </a:p>
        </p:txBody>
      </p:sp>
      <p:sp>
        <p:nvSpPr>
          <p:cNvPr id="113672" name="TextBox 7"/>
          <p:cNvSpPr txBox="1">
            <a:spLocks noChangeArrowheads="1"/>
          </p:cNvSpPr>
          <p:nvPr/>
        </p:nvSpPr>
        <p:spPr bwMode="auto">
          <a:xfrm>
            <a:off x="171450" y="4310063"/>
            <a:ext cx="277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Gill Sans MT" panose="020B0502020104020203" pitchFamily="34" charset="0"/>
              </a:rPr>
              <a:t>www.dobro39.ru</a:t>
            </a:r>
            <a:endParaRPr lang="ru-RU" altLang="ru-RU" sz="2400" b="1">
              <a:latin typeface="Gill Sans MT" panose="020B05020201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Gill Sans MT" panose="020B0502020104020203" pitchFamily="34" charset="0"/>
              </a:rPr>
              <a:t>vk.com/dobro39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Gill Sans MT" panose="020B0502020104020203" pitchFamily="34" charset="0"/>
              </a:rPr>
              <a:t>тел. 570-452</a:t>
            </a:r>
          </a:p>
        </p:txBody>
      </p:sp>
      <p:pic>
        <p:nvPicPr>
          <p:cNvPr id="113673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150" y="4443413"/>
            <a:ext cx="13827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6" descr="C:\Users\Людмила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0" y="2143125"/>
            <a:ext cx="4095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Праздничные мероприятия</a:t>
            </a:r>
          </a:p>
        </p:txBody>
      </p:sp>
      <p:pic>
        <p:nvPicPr>
          <p:cNvPr id="115716" name="Picture 2" descr="Картинки по запросу последний звонок 2016 кали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60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C:\Users\Людмила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0" y="3000375"/>
            <a:ext cx="2324100" cy="2619375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7810500" y="5643563"/>
            <a:ext cx="3810000" cy="785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Балл медалистов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июнь 2017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5750" y="4071938"/>
            <a:ext cx="4095750" cy="7858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Выпускной вечер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июнь 2017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2857500"/>
            <a:ext cx="3619500" cy="785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Последний звонок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25 мая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ГРАФИКА МЕРОПРИЯТИЙ </a:t>
            </a:r>
            <a:r>
              <a:rPr lang="ru-RU" b="1" dirty="0" smtClean="0">
                <a:solidFill>
                  <a:srgbClr val="C00000"/>
                </a:solidFill>
              </a:rPr>
              <a:t>ГИА </a:t>
            </a:r>
            <a:r>
              <a:rPr lang="en-US" b="1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2016-2017 гг.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/>
            <a:r>
              <a:rPr lang="ru-RU" altLang="ru-RU" b="1" smtClean="0">
                <a:solidFill>
                  <a:srgbClr val="C00000"/>
                </a:solidFill>
              </a:rPr>
              <a:t>До </a:t>
            </a:r>
            <a:r>
              <a:rPr lang="en-US" altLang="ru-RU" b="1" smtClean="0">
                <a:solidFill>
                  <a:srgbClr val="C00000"/>
                </a:solidFill>
              </a:rPr>
              <a:t>1 </a:t>
            </a:r>
            <a:r>
              <a:rPr lang="ru-RU" altLang="ru-RU" b="1" smtClean="0">
                <a:solidFill>
                  <a:srgbClr val="C00000"/>
                </a:solidFill>
              </a:rPr>
              <a:t>марта</a:t>
            </a:r>
            <a:r>
              <a:rPr lang="en-US" altLang="ru-RU" b="1" smtClean="0">
                <a:solidFill>
                  <a:srgbClr val="C00000"/>
                </a:solidFill>
              </a:rPr>
              <a:t> 2017 г.</a:t>
            </a:r>
            <a:r>
              <a:rPr lang="ru-RU" altLang="ru-RU" b="1" smtClean="0">
                <a:solidFill>
                  <a:srgbClr val="C00000"/>
                </a:solidFill>
              </a:rPr>
              <a:t> </a:t>
            </a:r>
            <a:endParaRPr lang="ru-RU" altLang="ru-RU" smtClean="0">
              <a:solidFill>
                <a:srgbClr val="C00000"/>
              </a:solidFill>
            </a:endParaRPr>
          </a:p>
          <a:p>
            <a:pPr eaLnBrk="1" fontAlgn="ctr" hangingPunct="1">
              <a:buFont typeface="Arial" panose="020B0604020202020204" pitchFamily="34" charset="0"/>
              <a:buNone/>
            </a:pPr>
            <a:r>
              <a:rPr lang="ru-RU" altLang="ru-RU" b="1" smtClean="0"/>
              <a:t>	Завершение приема заявлений на участие в </a:t>
            </a:r>
            <a:r>
              <a:rPr lang="ru-RU" altLang="ru-RU" b="1" smtClean="0">
                <a:solidFill>
                  <a:srgbClr val="C00000"/>
                </a:solidFill>
              </a:rPr>
              <a:t>ГИА-9</a:t>
            </a:r>
            <a:r>
              <a:rPr lang="ru-RU" altLang="ru-RU" b="1" smtClean="0"/>
              <a:t> от участников экзаменов (выбор экзаменов) 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233363"/>
            <a:ext cx="10972800" cy="530225"/>
          </a:xfrm>
        </p:spPr>
        <p:txBody>
          <a:bodyPr/>
          <a:lstStyle/>
          <a:p>
            <a:r>
              <a:rPr lang="ru-RU" altLang="ru-RU" smtClean="0"/>
              <a:t>Расписание прошлого года (как ориентир)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609600" y="982663"/>
          <a:ext cx="109728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547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Досрочный период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Основной период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 апреля 2016 г. (ср) - русский язык</a:t>
                      </a:r>
                    </a:p>
                    <a:p>
                      <a:r>
                        <a:rPr lang="ru-RU" dirty="0" smtClean="0"/>
                        <a:t>22 апреля 2016 г. (</a:t>
                      </a:r>
                      <a:r>
                        <a:rPr lang="ru-RU" dirty="0" err="1" smtClean="0"/>
                        <a:t>пт</a:t>
                      </a:r>
                      <a:r>
                        <a:rPr lang="ru-RU" dirty="0" smtClean="0"/>
                        <a:t>) - география, история, биология, физика</a:t>
                      </a:r>
                    </a:p>
                    <a:p>
                      <a:r>
                        <a:rPr lang="ru-RU" dirty="0" smtClean="0"/>
                        <a:t>25 апреля 2016 г. (</a:t>
                      </a:r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) - математика</a:t>
                      </a:r>
                    </a:p>
                    <a:p>
                      <a:r>
                        <a:rPr lang="ru-RU" dirty="0" smtClean="0"/>
                        <a:t>27 апреля 2016 г. (ср) - иностранные языки</a:t>
                      </a:r>
                    </a:p>
                    <a:p>
                      <a:r>
                        <a:rPr lang="ru-RU" dirty="0" smtClean="0"/>
                        <a:t>28 апреля 2016 г. (</a:t>
                      </a:r>
                      <a:r>
                        <a:rPr lang="ru-RU" dirty="0" err="1" smtClean="0"/>
                        <a:t>чт</a:t>
                      </a:r>
                      <a:r>
                        <a:rPr lang="ru-RU" dirty="0" smtClean="0"/>
                        <a:t>) - обществознание, химия, литература, информатика и 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 мая 2016 г. (</a:t>
                      </a:r>
                      <a:r>
                        <a:rPr lang="ru-RU" dirty="0" err="1" smtClean="0"/>
                        <a:t>чт</a:t>
                      </a:r>
                      <a:r>
                        <a:rPr lang="ru-RU" dirty="0" smtClean="0"/>
                        <a:t>) - иностранные языки</a:t>
                      </a:r>
                    </a:p>
                    <a:p>
                      <a:r>
                        <a:rPr lang="ru-RU" dirty="0" smtClean="0"/>
                        <a:t>28 мая 2016 г. (</a:t>
                      </a:r>
                      <a:r>
                        <a:rPr lang="ru-RU" dirty="0" err="1" smtClean="0"/>
                        <a:t>сб</a:t>
                      </a:r>
                      <a:r>
                        <a:rPr lang="ru-RU" dirty="0" smtClean="0"/>
                        <a:t>) - иностранные языки</a:t>
                      </a:r>
                    </a:p>
                    <a:p>
                      <a:r>
                        <a:rPr lang="ru-RU" dirty="0" smtClean="0"/>
                        <a:t>31 мая 2016 г. (</a:t>
                      </a:r>
                      <a:r>
                        <a:rPr lang="ru-RU" dirty="0" err="1" smtClean="0"/>
                        <a:t>вт</a:t>
                      </a:r>
                      <a:r>
                        <a:rPr lang="ru-RU" dirty="0" smtClean="0"/>
                        <a:t>) - математика</a:t>
                      </a:r>
                    </a:p>
                    <a:p>
                      <a:r>
                        <a:rPr lang="ru-RU" dirty="0" smtClean="0"/>
                        <a:t>3 июня 2016 г. (</a:t>
                      </a:r>
                      <a:r>
                        <a:rPr lang="ru-RU" dirty="0" err="1" smtClean="0"/>
                        <a:t>пт</a:t>
                      </a:r>
                      <a:r>
                        <a:rPr lang="ru-RU" dirty="0" smtClean="0"/>
                        <a:t>) - русский язык</a:t>
                      </a:r>
                    </a:p>
                    <a:p>
                      <a:r>
                        <a:rPr lang="ru-RU" dirty="0" smtClean="0"/>
                        <a:t>7 июня 2016 г. (</a:t>
                      </a:r>
                      <a:r>
                        <a:rPr lang="ru-RU" dirty="0" err="1" smtClean="0"/>
                        <a:t>вт</a:t>
                      </a:r>
                      <a:r>
                        <a:rPr lang="ru-RU" dirty="0" smtClean="0"/>
                        <a:t>) - обществознание, химия, литература, информатика и ИКТ</a:t>
                      </a:r>
                    </a:p>
                    <a:p>
                      <a:r>
                        <a:rPr lang="ru-RU" dirty="0" smtClean="0"/>
                        <a:t>9 июня 2016 г. (</a:t>
                      </a:r>
                      <a:r>
                        <a:rPr lang="ru-RU" dirty="0" err="1" smtClean="0"/>
                        <a:t>чт</a:t>
                      </a:r>
                      <a:r>
                        <a:rPr lang="ru-RU" dirty="0" smtClean="0"/>
                        <a:t>) - география, история, биология, физика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Резервные дни: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мая 2016 г. (ср) - биология, география, история, литература, физика обществознание, химия, информатика и ИКТ, иностранные языки</a:t>
                      </a:r>
                    </a:p>
                    <a:p>
                      <a:r>
                        <a:rPr lang="ru-RU" dirty="0" smtClean="0"/>
                        <a:t>5 мая 2016 г. (</a:t>
                      </a:r>
                      <a:r>
                        <a:rPr lang="ru-RU" dirty="0" err="1" smtClean="0"/>
                        <a:t>чт</a:t>
                      </a:r>
                      <a:r>
                        <a:rPr lang="ru-RU" dirty="0" smtClean="0"/>
                        <a:t>) - русский язык, математика</a:t>
                      </a:r>
                    </a:p>
                    <a:p>
                      <a:r>
                        <a:rPr lang="ru-RU" dirty="0" smtClean="0"/>
                        <a:t>6 мая 2016 г. (</a:t>
                      </a:r>
                      <a:r>
                        <a:rPr lang="ru-RU" dirty="0" err="1" smtClean="0"/>
                        <a:t>пт</a:t>
                      </a:r>
                      <a:r>
                        <a:rPr lang="ru-RU" dirty="0" smtClean="0"/>
                        <a:t>) - все 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июня 2016 г. (ср) - обществознание, химия, информатика и ИКТ, литература, география, история, биология, физика, иностранные языки</a:t>
                      </a:r>
                    </a:p>
                    <a:p>
                      <a:r>
                        <a:rPr lang="ru-RU" dirty="0" smtClean="0"/>
                        <a:t>17 июня 2016 г. (ср) - русский язык, математика</a:t>
                      </a:r>
                    </a:p>
                    <a:p>
                      <a:r>
                        <a:rPr lang="ru-RU" dirty="0" smtClean="0"/>
                        <a:t>21 июня 2016 г. (</a:t>
                      </a:r>
                      <a:r>
                        <a:rPr lang="ru-RU" dirty="0" err="1" smtClean="0"/>
                        <a:t>вт</a:t>
                      </a:r>
                      <a:r>
                        <a:rPr lang="ru-RU" dirty="0" smtClean="0"/>
                        <a:t>) - все предметы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9600" y="233363"/>
            <a:ext cx="10972800" cy="530225"/>
          </a:xfrm>
        </p:spPr>
        <p:txBody>
          <a:bodyPr/>
          <a:lstStyle/>
          <a:p>
            <a:r>
              <a:rPr lang="ru-RU" altLang="ru-RU" smtClean="0"/>
              <a:t>Расписание прошлого года (как ориентир)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609600" y="1255713"/>
          <a:ext cx="10972800" cy="42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64012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Дополнительный период АВГУСТ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Дополнительный период СЕНТЯБРЬ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20118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авг. 2016 г. (</a:t>
                      </a:r>
                      <a:r>
                        <a:rPr lang="ru-RU" sz="1800" dirty="0" err="1" smtClean="0"/>
                        <a:t>пн</a:t>
                      </a:r>
                      <a:r>
                        <a:rPr lang="ru-RU" sz="1800" dirty="0" smtClean="0"/>
                        <a:t>) - русский язык</a:t>
                      </a:r>
                    </a:p>
                    <a:p>
                      <a:r>
                        <a:rPr lang="ru-RU" sz="1800" dirty="0" smtClean="0"/>
                        <a:t>3 авг. 2016 г. (ср) - география, история, биология, физика</a:t>
                      </a:r>
                    </a:p>
                    <a:p>
                      <a:r>
                        <a:rPr lang="ru-RU" sz="1800" dirty="0" smtClean="0"/>
                        <a:t>5 авг. 2016 г. (</a:t>
                      </a:r>
                      <a:r>
                        <a:rPr lang="ru-RU" sz="1800" dirty="0" err="1" smtClean="0"/>
                        <a:t>пт</a:t>
                      </a:r>
                      <a:r>
                        <a:rPr lang="ru-RU" sz="1800" dirty="0" smtClean="0"/>
                        <a:t>) - иностранные языки</a:t>
                      </a:r>
                    </a:p>
                    <a:p>
                      <a:r>
                        <a:rPr lang="ru-RU" sz="1800" dirty="0" smtClean="0"/>
                        <a:t>8 авг. 2016 г. (</a:t>
                      </a:r>
                      <a:r>
                        <a:rPr lang="ru-RU" sz="1800" dirty="0" err="1" smtClean="0"/>
                        <a:t>пн</a:t>
                      </a:r>
                      <a:r>
                        <a:rPr lang="ru-RU" sz="1800" dirty="0" smtClean="0"/>
                        <a:t>) - математика</a:t>
                      </a:r>
                    </a:p>
                    <a:p>
                      <a:r>
                        <a:rPr lang="ru-RU" sz="1800" dirty="0" smtClean="0"/>
                        <a:t>10 авг. 2016 г. (ср) - обществознание, химия, литература, информатика и ИКТ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сент. 2016 г. (</a:t>
                      </a:r>
                      <a:r>
                        <a:rPr lang="ru-RU" sz="1800" dirty="0" err="1" smtClean="0"/>
                        <a:t>пн</a:t>
                      </a:r>
                      <a:r>
                        <a:rPr lang="ru-RU" sz="1800" dirty="0" smtClean="0"/>
                        <a:t>) - русский язык</a:t>
                      </a:r>
                    </a:p>
                    <a:p>
                      <a:r>
                        <a:rPr lang="ru-RU" sz="1800" dirty="0" smtClean="0"/>
                        <a:t>7 сент. 2016 г. (ср) - география, история, биология, физика</a:t>
                      </a:r>
                    </a:p>
                    <a:p>
                      <a:r>
                        <a:rPr lang="ru-RU" sz="1800" dirty="0" smtClean="0"/>
                        <a:t>9 сент. 2016 г. (</a:t>
                      </a:r>
                      <a:r>
                        <a:rPr lang="ru-RU" sz="1800" dirty="0" err="1" smtClean="0"/>
                        <a:t>пт</a:t>
                      </a:r>
                      <a:r>
                        <a:rPr lang="ru-RU" sz="1800" dirty="0" smtClean="0"/>
                        <a:t>) - иностранные языки</a:t>
                      </a:r>
                    </a:p>
                    <a:p>
                      <a:r>
                        <a:rPr lang="ru-RU" sz="1800" dirty="0" smtClean="0"/>
                        <a:t>12 сент. 2016 г. (</a:t>
                      </a:r>
                      <a:r>
                        <a:rPr lang="ru-RU" sz="1800" dirty="0" err="1" smtClean="0"/>
                        <a:t>пн</a:t>
                      </a:r>
                      <a:r>
                        <a:rPr lang="ru-RU" sz="1800" dirty="0" smtClean="0"/>
                        <a:t>) - математика</a:t>
                      </a:r>
                    </a:p>
                    <a:p>
                      <a:r>
                        <a:rPr lang="ru-RU" sz="1800" dirty="0" smtClean="0"/>
                        <a:t>14 сент. 2016 г. (ср) - обществознание, химия, литература, информатика и ИКТ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3708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Резервные дни:</a:t>
                      </a:r>
                      <a:endParaRPr lang="ru-RU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880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 авг. 2016 г. (</a:t>
                      </a:r>
                      <a:r>
                        <a:rPr lang="ru-RU" sz="1800" dirty="0" err="1" smtClean="0"/>
                        <a:t>пт</a:t>
                      </a:r>
                      <a:r>
                        <a:rPr lang="ru-RU" sz="1800" dirty="0" smtClean="0"/>
                        <a:t>) - русский язык, математика</a:t>
                      </a:r>
                    </a:p>
                    <a:p>
                      <a:r>
                        <a:rPr lang="ru-RU" sz="1800" dirty="0" smtClean="0"/>
                        <a:t>13 авг. 2016 г. (</a:t>
                      </a:r>
                      <a:r>
                        <a:rPr lang="ru-RU" sz="1800" dirty="0" err="1" smtClean="0"/>
                        <a:t>сб</a:t>
                      </a:r>
                      <a:r>
                        <a:rPr lang="ru-RU" sz="1800" dirty="0" smtClean="0"/>
                        <a:t>) - география, история, биология, литература, физика ,обществознание, химия, иностранные языки, информатика и ИКТ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 сент. 2016 г. (</a:t>
                      </a:r>
                      <a:r>
                        <a:rPr lang="ru-RU" sz="1800" dirty="0" err="1" smtClean="0"/>
                        <a:t>чт</a:t>
                      </a:r>
                      <a:r>
                        <a:rPr lang="ru-RU" sz="1800" dirty="0" smtClean="0"/>
                        <a:t>) - русский язык, математика</a:t>
                      </a:r>
                    </a:p>
                    <a:p>
                      <a:r>
                        <a:rPr lang="ru-RU" sz="1800" dirty="0" smtClean="0"/>
                        <a:t>16 сент. 2016 г. (</a:t>
                      </a:r>
                      <a:r>
                        <a:rPr lang="ru-RU" sz="1800" dirty="0" err="1" smtClean="0"/>
                        <a:t>пт</a:t>
                      </a:r>
                      <a:r>
                        <a:rPr lang="ru-RU" sz="1800" dirty="0" smtClean="0"/>
                        <a:t>) - география, история, биология, литература, физика ,обществознание, химия, иностранные языки, информатика и ИК</a:t>
                      </a: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062038" y="5832475"/>
            <a:ext cx="9664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anose="02040503050406030204" pitchFamily="18" charset="0"/>
              </a:rPr>
              <a:t>Демоверсии КИМ и открытый банк заданий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anose="02040503050406030204" pitchFamily="18" charset="0"/>
              </a:rPr>
              <a:t>на сайте</a:t>
            </a:r>
            <a:r>
              <a:rPr lang="en-US" altLang="ru-RU" sz="2400" b="1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ambria" panose="02040503050406030204" pitchFamily="18" charset="0"/>
              </a:rPr>
              <a:t>ФИПИ </a:t>
            </a:r>
            <a:r>
              <a:rPr lang="en-US" altLang="ru-RU" sz="2400" b="1">
                <a:solidFill>
                  <a:srgbClr val="002060"/>
                </a:solidFill>
                <a:latin typeface="Cambria" panose="02040503050406030204" pitchFamily="18" charset="0"/>
                <a:hlinkClick r:id="rId3"/>
              </a:rPr>
              <a:t>http://www.fipi.ru/</a:t>
            </a:r>
            <a:r>
              <a:rPr lang="ru-RU" altLang="ru-RU" sz="2400" b="1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9600" y="1231900"/>
          <a:ext cx="10972800" cy="4389444"/>
        </p:xfrm>
        <a:graphic>
          <a:graphicData uri="http://schemas.openxmlformats.org/drawingml/2006/table">
            <a:tbl>
              <a:tblPr/>
              <a:tblGrid>
                <a:gridCol w="3416300"/>
                <a:gridCol w="7556500"/>
              </a:tblGrid>
              <a:tr h="365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Изменение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ИЗМЕНЕНИЙ НЕТ</a:t>
                      </a:r>
                    </a:p>
                  </a:txBody>
                  <a:tcPr marL="90969" marR="9096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История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Физика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Химия</a:t>
                      </a:r>
                    </a:p>
                  </a:txBody>
                  <a:tcPr marL="90969" marR="9096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0969" marR="9096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>
            <a:spLocks noChangeArrowheads="1"/>
          </p:cNvSpPr>
          <p:nvPr/>
        </p:nvSpPr>
        <p:spPr bwMode="auto">
          <a:xfrm>
            <a:off x="903288" y="195263"/>
            <a:ext cx="9982200" cy="1046162"/>
          </a:xfrm>
          <a:custGeom>
            <a:avLst/>
            <a:gdLst>
              <a:gd name="T0" fmla="*/ 9982200 w 9982200"/>
              <a:gd name="T1" fmla="*/ 523081 h 1046162"/>
              <a:gd name="T2" fmla="*/ 4991100 w 9982200"/>
              <a:gd name="T3" fmla="*/ 1046162 h 1046162"/>
              <a:gd name="T4" fmla="*/ 0 w 9982200"/>
              <a:gd name="T5" fmla="*/ 523081 h 1046162"/>
              <a:gd name="T6" fmla="*/ 4991100 w 9982200"/>
              <a:gd name="T7" fmla="*/ 0 h 104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1069 w 9982200"/>
              <a:gd name="T13" fmla="*/ 51069 h 1046162"/>
              <a:gd name="T14" fmla="*/ 9931131 w 9982200"/>
              <a:gd name="T15" fmla="*/ 995093 h 104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2200" h="1046162">
                <a:moveTo>
                  <a:pt x="174364" y="0"/>
                </a:moveTo>
                <a:lnTo>
                  <a:pt x="9982200" y="0"/>
                </a:lnTo>
                <a:lnTo>
                  <a:pt x="9982200" y="871798"/>
                </a:lnTo>
                <a:cubicBezTo>
                  <a:pt x="9982200" y="968096"/>
                  <a:pt x="9904134" y="1046161"/>
                  <a:pt x="9807836" y="1046161"/>
                </a:cubicBezTo>
                <a:lnTo>
                  <a:pt x="0" y="1046162"/>
                </a:lnTo>
                <a:lnTo>
                  <a:pt x="0" y="174364"/>
                </a:lnTo>
                <a:lnTo>
                  <a:pt x="-1" y="174363"/>
                </a:lnTo>
                <a:cubicBezTo>
                  <a:pt x="-1" y="78065"/>
                  <a:pt x="78065" y="-1"/>
                  <a:pt x="174364" y="-1"/>
                </a:cubicBezTo>
                <a:close/>
              </a:path>
            </a:pathLst>
          </a:cu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500" b="1" dirty="0">
                <a:solidFill>
                  <a:srgbClr val="002060"/>
                </a:solidFill>
                <a:latin typeface="Cambria" pitchFamily="18" charset="0"/>
              </a:rPr>
              <a:t>Изменения в КИМ ОГЭ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5674</Words>
  <Application>Microsoft Office PowerPoint</Application>
  <PresentationFormat>Широкоэкранный</PresentationFormat>
  <Paragraphs>1421</Paragraphs>
  <Slides>58</Slides>
  <Notes>58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72" baseType="lpstr">
      <vt:lpstr>Arial</vt:lpstr>
      <vt:lpstr>Calibri</vt:lpstr>
      <vt:lpstr>Cambria</vt:lpstr>
      <vt:lpstr>Cambria Math</vt:lpstr>
      <vt:lpstr>Gill Sans MT</vt:lpstr>
      <vt:lpstr>Lucida Sans Unicode</vt:lpstr>
      <vt:lpstr>Symbol</vt:lpstr>
      <vt:lpstr>Tahoma</vt:lpstr>
      <vt:lpstr>Times New Roman</vt:lpstr>
      <vt:lpstr>Wingdings</vt:lpstr>
      <vt:lpstr>Wingdings 2</vt:lpstr>
      <vt:lpstr>Тема Office</vt:lpstr>
      <vt:lpstr>Диаграмма Microsoft Excel</vt:lpstr>
      <vt:lpstr>Диаграмма</vt:lpstr>
      <vt:lpstr>              Встреча с родителями обучающихся 9-х и 11-х классов общеобразовательных организаций  с врио министра образования Калининградской области Светланой Сергеевной Трусеневой </vt:lpstr>
      <vt:lpstr>Вопросы</vt:lpstr>
      <vt:lpstr>Презентация PowerPoint</vt:lpstr>
      <vt:lpstr>Сеть образовательных организаций Калининградской области</vt:lpstr>
      <vt:lpstr>Презентация PowerPoint</vt:lpstr>
      <vt:lpstr>ИЗ ГРАФИКА МЕРОПРИЯТИЙ ГИА – 9  в 2016-2017 гг.</vt:lpstr>
      <vt:lpstr>Расписание прошлого года (как ориентир)</vt:lpstr>
      <vt:lpstr>Расписание прошлого года (как ориентир)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поступления в 10 класс</vt:lpstr>
      <vt:lpstr>Условия поступления в 10 класс Образовательная организация самостоятельно определяет перечень профильных классов с указанием профильных предметов</vt:lpstr>
      <vt:lpstr>Презентация PowerPoint</vt:lpstr>
      <vt:lpstr>ИЗ ГРАФИКА МЕРОПРИЯТИЙ ГИА – 11  в 2016-2017 гг.</vt:lpstr>
      <vt:lpstr>ПРОЕКТ РАСПИСАНИЯ ГИА-11 в 2016-2017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 по математике:</vt:lpstr>
      <vt:lpstr>Презентация PowerPoint</vt:lpstr>
      <vt:lpstr>Статистика результатов ЕГЭ в 2016 г.</vt:lpstr>
      <vt:lpstr>Презентация PowerPoint</vt:lpstr>
      <vt:lpstr>Презентация PowerPoint</vt:lpstr>
      <vt:lpstr>Презентация PowerPoint</vt:lpstr>
      <vt:lpstr>Обучающиеся с ОВЗ http://ege.baltinform.ru/federalnye-dokumenty-2016-g/</vt:lpstr>
      <vt:lpstr>Обучающиеся с ОВЗ</vt:lpstr>
      <vt:lpstr>Институт общественных наблюдателей</vt:lpstr>
      <vt:lpstr>Институт общественных наблюдателей</vt:lpstr>
      <vt:lpstr>Мероприятия Всероссийские проверочные работы в 2017 году</vt:lpstr>
      <vt:lpstr>Презентация PowerPoint</vt:lpstr>
      <vt:lpstr>Презентация PowerPoint</vt:lpstr>
      <vt:lpstr>Презентация PowerPoint</vt:lpstr>
      <vt:lpstr>Профессиональное образование: условия поступления (на примере БФУ им.И.Канта)</vt:lpstr>
      <vt:lpstr>Профессиональное образование: условия поступления (на примере БФУ им.И.Канта)</vt:lpstr>
      <vt:lpstr>Количество участников ЕГЭ по обществознанию</vt:lpstr>
      <vt:lpstr>Средний проходной балл по предмету «обществознание»  по ВУЗам Калининградской области </vt:lpstr>
      <vt:lpstr>Средний проходной балл по предмету «обществознание»  по ВУЗам (г. Москва)</vt:lpstr>
      <vt:lpstr>Средний проходной балл по предмету «обществознание»  по ВУЗам (г. Санкт-Петербург)</vt:lpstr>
      <vt:lpstr>Количество участников ЕГЭ по физике</vt:lpstr>
      <vt:lpstr>Средний проходной балл по предмету «физика»  по ВУЗам Калининградской области </vt:lpstr>
      <vt:lpstr>Средний проходной балл по предмету «физика»  по ВУЗам (г. Москва, Санкт-Петербург)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мер, направленных на выявление  и поддержку одаренных детей и молодежи </vt:lpstr>
      <vt:lpstr>Олимпиадная подготовка школьников</vt:lpstr>
      <vt:lpstr>Спортивная активность (сдача норм ГТО)</vt:lpstr>
      <vt:lpstr>Презентация PowerPoint</vt:lpstr>
      <vt:lpstr>Волонтерская деятельность школьников</vt:lpstr>
      <vt:lpstr>Праздничные мероприятия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технологий проведения ЕГЭ в 2015 году</dc:title>
  <dc:creator>Надежда Дуюнова</dc:creator>
  <cp:lastModifiedBy>maou25</cp:lastModifiedBy>
  <cp:revision>197</cp:revision>
  <dcterms:created xsi:type="dcterms:W3CDTF">2014-10-14T10:28:06Z</dcterms:created>
  <dcterms:modified xsi:type="dcterms:W3CDTF">2016-12-22T13:57:37Z</dcterms:modified>
</cp:coreProperties>
</file>